
<file path=[Content_Types].xml><?xml version="1.0" encoding="utf-8"?>
<Types xmlns="http://schemas.openxmlformats.org/package/2006/content-types">
  <Default Extension="png" ContentType="image/png"/>
  <Default Extension="jpeg" ContentType="image/jpeg"/>
  <Default Extension="JPG" ContentType="image/.jp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14.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331" r:id="rId3"/>
    <p:sldId id="257" r:id="rId4"/>
    <p:sldId id="334" r:id="rId5"/>
    <p:sldId id="335" r:id="rId7"/>
    <p:sldId id="337" r:id="rId8"/>
    <p:sldId id="285" r:id="rId9"/>
    <p:sldId id="286" r:id="rId10"/>
    <p:sldId id="338" r:id="rId11"/>
    <p:sldId id="401" r:id="rId12"/>
    <p:sldId id="366" r:id="rId13"/>
    <p:sldId id="310" r:id="rId14"/>
    <p:sldId id="339" r:id="rId15"/>
    <p:sldId id="340" r:id="rId16"/>
    <p:sldId id="341" r:id="rId17"/>
    <p:sldId id="342" r:id="rId18"/>
    <p:sldId id="343" r:id="rId19"/>
    <p:sldId id="344" r:id="rId20"/>
    <p:sldId id="287" r:id="rId21"/>
    <p:sldId id="437" r:id="rId22"/>
    <p:sldId id="438" r:id="rId23"/>
    <p:sldId id="439" r:id="rId24"/>
    <p:sldId id="345" r:id="rId25"/>
    <p:sldId id="346" r:id="rId26"/>
    <p:sldId id="347" r:id="rId27"/>
    <p:sldId id="348" r:id="rId28"/>
    <p:sldId id="349" r:id="rId29"/>
    <p:sldId id="292" r:id="rId30"/>
    <p:sldId id="294" r:id="rId31"/>
    <p:sldId id="295" r:id="rId32"/>
    <p:sldId id="296" r:id="rId33"/>
    <p:sldId id="298" r:id="rId34"/>
    <p:sldId id="307" r:id="rId35"/>
    <p:sldId id="301" r:id="rId36"/>
    <p:sldId id="367" r:id="rId37"/>
    <p:sldId id="309" r:id="rId38"/>
    <p:sldId id="304" r:id="rId39"/>
    <p:sldId id="370" r:id="rId40"/>
    <p:sldId id="368" r:id="rId41"/>
    <p:sldId id="371" r:id="rId42"/>
    <p:sldId id="372" r:id="rId43"/>
    <p:sldId id="369" r:id="rId44"/>
    <p:sldId id="373" r:id="rId45"/>
    <p:sldId id="466" r:id="rId46"/>
    <p:sldId id="374" r:id="rId47"/>
    <p:sldId id="375" r:id="rId48"/>
    <p:sldId id="376" r:id="rId49"/>
    <p:sldId id="399" r:id="rId50"/>
    <p:sldId id="400" r:id="rId51"/>
  </p:sldIdLst>
  <p:sldSz cx="12192000" cy="6858000"/>
  <p:notesSz cx="6858000" cy="9144000"/>
  <p:custDataLst>
    <p:tags r:id="rId5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72" userDrawn="1">
          <p15:clr>
            <a:srgbClr val="A4A3A4"/>
          </p15:clr>
        </p15:guide>
        <p15:guide id="2" pos="374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作者" initials="A" lastIdx="0" clrIdx="2"/>
  <p:cmAuthor id="2" name="Administrator" initials="A" lastIdx="19" clrIdx="1"/>
  <p:cmAuthor id="4" name="admin" initials="a" lastIdx="1" clrIdx="3"/>
  <p:cmAuthor id="1" name="幸全" initials="幸全" lastIdx="1" clrIdx="0"/>
  <p:cmAuthor id="5" name="zpw" initials="z" lastIdx="1" clrIdx="4"/>
  <p:cmAuthor id="0" name="微软用户"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072"/>
        <p:guide pos="3747"/>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6" Type="http://schemas.openxmlformats.org/officeDocument/2006/relationships/tags" Target="tags/tag202.xml"/><Relationship Id="rId55" Type="http://schemas.openxmlformats.org/officeDocument/2006/relationships/commentAuthors" Target="commentAuthors.xml"/><Relationship Id="rId54" Type="http://schemas.openxmlformats.org/officeDocument/2006/relationships/tableStyles" Target="tableStyles.xml"/><Relationship Id="rId53" Type="http://schemas.openxmlformats.org/officeDocument/2006/relationships/viewProps" Target="viewProps.xml"/><Relationship Id="rId52" Type="http://schemas.openxmlformats.org/officeDocument/2006/relationships/presProps" Target="presProps.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GIF>
</file>

<file path=ppt/media/image43.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CB6F29-75B2-4A9F-BE8A-0BAB17E5B8F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NMDA</a:t>
            </a:r>
            <a:r>
              <a:rPr lang="zh-CN" altLang="en-US"/>
              <a:t>全程为</a:t>
            </a:r>
            <a:r>
              <a:rPr lang="en-US" altLang="zh-CN"/>
              <a:t>N-</a:t>
            </a:r>
            <a:r>
              <a:rPr lang="zh-CN" altLang="en-US"/>
              <a:t>甲基</a:t>
            </a:r>
            <a:r>
              <a:rPr lang="en-US" altLang="zh-CN"/>
              <a:t>-D-</a:t>
            </a:r>
            <a:r>
              <a:rPr lang="zh-CN" altLang="en-US"/>
              <a:t>门冬氨酸受体，它在</a:t>
            </a:r>
            <a:r>
              <a:rPr lang="en-US" altLang="zh-CN"/>
              <a:t>LTP</a:t>
            </a:r>
            <a:r>
              <a:rPr lang="zh-CN" altLang="en-US"/>
              <a:t>中有着重要的作用。这是谷氨酸受体，谷氨酸是一种兴奋性神经递质，对学习能力有着重要的作用。</a:t>
            </a:r>
            <a:endParaRPr lang="zh-CN" altLang="en-US"/>
          </a:p>
          <a:p>
            <a:r>
              <a:rPr lang="zh-CN" altLang="en-US"/>
              <a:t>低频</a:t>
            </a:r>
            <a:r>
              <a:rPr lang="en-US" altLang="zh-CN"/>
              <a:t>rTMS</a:t>
            </a:r>
            <a:r>
              <a:rPr lang="zh-CN" altLang="en-US"/>
              <a:t>的影响可能更多体现在</a:t>
            </a:r>
            <a:r>
              <a:rPr lang="en-US" altLang="zh-CN"/>
              <a:t>GABA</a:t>
            </a:r>
            <a:r>
              <a:rPr lang="zh-CN" altLang="en-US"/>
              <a:t>氨基丁酸相关。</a:t>
            </a:r>
            <a:endParaRPr lang="zh-CN" altLang="en-US"/>
          </a:p>
          <a:p>
            <a:r>
              <a:rPr lang="en-US" altLang="zh-CN"/>
              <a:t>BDNF</a:t>
            </a:r>
            <a:r>
              <a:rPr lang="zh-CN" altLang="en-US"/>
              <a:t>可以促进</a:t>
            </a:r>
            <a:r>
              <a:rPr lang="en-US" altLang="zh-CN"/>
              <a:t>NMDA</a:t>
            </a:r>
            <a:r>
              <a:rPr lang="zh-CN" altLang="en-US"/>
              <a:t>的激活，从而影响到突触的可塑性表现。</a:t>
            </a:r>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大脑本身是一个黑匣子，它不是自明的系统。在刺激强度相同下发生的刺激，只是频率发生改变，如何能够引起不同生理机制的变化方向性差异？</a:t>
            </a:r>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22</a:t>
            </a:r>
            <a:r>
              <a:rPr lang="zh-CN" altLang="en-US"/>
              <a:t>年发表的一篇综述从神经震荡调控，包括</a:t>
            </a:r>
            <a:r>
              <a:rPr lang="en-US" altLang="zh-CN"/>
              <a:t>rTMS</a:t>
            </a:r>
            <a:r>
              <a:rPr lang="zh-CN" altLang="en-US"/>
              <a:t>和</a:t>
            </a:r>
            <a:r>
              <a:rPr lang="en-US" altLang="zh-CN"/>
              <a:t>tacs</a:t>
            </a:r>
            <a:r>
              <a:rPr lang="zh-CN" altLang="en-US"/>
              <a:t>等节律性神经调控手段分析神经调控对工作记忆的影响。</a:t>
            </a:r>
            <a:endParaRPr lang="zh-CN" altLang="en-US"/>
          </a:p>
          <a:p>
            <a:r>
              <a:rPr lang="zh-CN" altLang="en-US"/>
              <a:t>文章中列出除</a:t>
            </a:r>
            <a:r>
              <a:rPr lang="en-US" altLang="zh-CN"/>
              <a:t>delta</a:t>
            </a:r>
            <a:r>
              <a:rPr lang="zh-CN" altLang="en-US"/>
              <a:t>波以外所有波段，即</a:t>
            </a:r>
            <a:r>
              <a:rPr lang="en-US" altLang="zh-CN"/>
              <a:t>4Hz</a:t>
            </a:r>
            <a:r>
              <a:rPr lang="zh-CN" altLang="en-US"/>
              <a:t>以上的神经调控在工作记忆上均有着提升效果。</a:t>
            </a:r>
            <a:endParaRPr lang="zh-CN" altLang="en-US"/>
          </a:p>
          <a:p>
            <a:r>
              <a:rPr lang="zh-CN" altLang="en-US"/>
              <a:t>由此，不同频率的外部调控能够诱发出不同的神经震荡表现，这些不同的神经震荡表现意味着不同的认知表现，同时在突触的神经递质表现上在低频的</a:t>
            </a:r>
            <a:r>
              <a:rPr lang="en-US" altLang="zh-CN"/>
              <a:t>delta</a:t>
            </a:r>
            <a:r>
              <a:rPr lang="zh-CN" altLang="en-US"/>
              <a:t>波的</a:t>
            </a:r>
            <a:r>
              <a:rPr lang="en-US" altLang="zh-CN"/>
              <a:t>gaba</a:t>
            </a:r>
            <a:r>
              <a:rPr lang="zh-CN" altLang="en-US"/>
              <a:t>氨基丁酸增加，这与低频</a:t>
            </a:r>
            <a:r>
              <a:rPr lang="en-US" altLang="zh-CN"/>
              <a:t>rtms</a:t>
            </a:r>
            <a:r>
              <a:rPr lang="zh-CN" altLang="en-US"/>
              <a:t>的效果抑制。</a:t>
            </a:r>
            <a:endParaRPr lang="zh-CN" altLang="en-US"/>
          </a:p>
          <a:p>
            <a:endParaRPr lang="zh-CN" altLang="en-US"/>
          </a:p>
          <a:p>
            <a:r>
              <a:rPr lang="zh-CN" altLang="en-US"/>
              <a:t>通过神经震荡夹带现象，我们似乎可以推论在低频</a:t>
            </a:r>
            <a:r>
              <a:rPr lang="en-US" altLang="zh-CN"/>
              <a:t>rTMS</a:t>
            </a:r>
            <a:r>
              <a:rPr lang="zh-CN" altLang="en-US"/>
              <a:t>中频率越低，</a:t>
            </a:r>
            <a:r>
              <a:rPr lang="en-US" altLang="zh-CN"/>
              <a:t>tms</a:t>
            </a:r>
            <a:r>
              <a:rPr lang="zh-CN" altLang="en-US"/>
              <a:t>的抑制功能越好，例如</a:t>
            </a:r>
            <a:r>
              <a:rPr lang="en-US" altLang="zh-CN"/>
              <a:t>0.5hz</a:t>
            </a:r>
            <a:r>
              <a:rPr lang="zh-CN" altLang="en-US"/>
              <a:t>优于</a:t>
            </a:r>
            <a:r>
              <a:rPr lang="en-US" altLang="zh-CN"/>
              <a:t>1hz</a:t>
            </a:r>
            <a:r>
              <a:rPr lang="zh-CN" altLang="en-US"/>
              <a:t>。</a:t>
            </a:r>
            <a:endParaRPr lang="zh-CN" altLang="en-US"/>
          </a:p>
          <a:p>
            <a:r>
              <a:rPr lang="zh-CN" altLang="en-US"/>
              <a:t>但实际情况并非如此，我们还要考虑到神经震荡范围的一般性问题，例如</a:t>
            </a:r>
            <a:r>
              <a:rPr lang="en-US" altLang="zh-CN"/>
              <a:t>delta</a:t>
            </a:r>
            <a:r>
              <a:rPr lang="zh-CN" altLang="en-US"/>
              <a:t>波更多是集中在</a:t>
            </a:r>
            <a:r>
              <a:rPr lang="en-US" altLang="zh-CN"/>
              <a:t>1-3hz</a:t>
            </a:r>
            <a:r>
              <a:rPr lang="zh-CN" altLang="en-US"/>
              <a:t>之间，而低于</a:t>
            </a:r>
            <a:r>
              <a:rPr lang="en-US" altLang="zh-CN"/>
              <a:t>1hz</a:t>
            </a:r>
            <a:r>
              <a:rPr lang="zh-CN" altLang="en-US"/>
              <a:t>在正常人中只有深度睡眠阶段可能出现，同时</a:t>
            </a:r>
            <a:r>
              <a:rPr lang="en-US" altLang="zh-CN"/>
              <a:t>rtms</a:t>
            </a:r>
            <a:r>
              <a:rPr lang="zh-CN" altLang="en-US"/>
              <a:t>中我们通常会把大于</a:t>
            </a:r>
            <a:r>
              <a:rPr lang="en-US" altLang="zh-CN"/>
              <a:t>1hz</a:t>
            </a:r>
            <a:r>
              <a:rPr lang="zh-CN" altLang="en-US"/>
              <a:t>作为高频刺激，但有研究表明</a:t>
            </a:r>
            <a:r>
              <a:rPr lang="en-US" altLang="zh-CN"/>
              <a:t>2hz</a:t>
            </a:r>
            <a:r>
              <a:rPr lang="zh-CN" altLang="en-US"/>
              <a:t>也有抑制作用，且和</a:t>
            </a:r>
            <a:r>
              <a:rPr lang="en-US" altLang="zh-CN"/>
              <a:t>0.5hz</a:t>
            </a:r>
            <a:r>
              <a:rPr lang="zh-CN" altLang="en-US"/>
              <a:t>类似，没有</a:t>
            </a:r>
            <a:r>
              <a:rPr lang="en-US" altLang="zh-CN"/>
              <a:t>1hz</a:t>
            </a:r>
            <a:r>
              <a:rPr lang="zh-CN" altLang="en-US"/>
              <a:t>有效性高。</a:t>
            </a:r>
            <a:endParaRPr lang="zh-CN" altLang="en-US"/>
          </a:p>
          <a:p>
            <a:r>
              <a:rPr lang="zh-CN" altLang="en-US"/>
              <a:t>因此综合上述情况，我们需要综合普遍性，</a:t>
            </a:r>
            <a:r>
              <a:rPr lang="en-US" altLang="zh-CN"/>
              <a:t>1hz</a:t>
            </a:r>
            <a:r>
              <a:rPr lang="zh-CN" altLang="en-US"/>
              <a:t>能够更好地对应放松时刻的神经震荡频率，此时在低频干预效果中最好。</a:t>
            </a:r>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CB6F29-75B2-4A9F-BE8A-0BAB17E5B8F5}"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CB6F29-75B2-4A9F-BE8A-0BAB17E5B8F5}"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CB6F29-75B2-4A9F-BE8A-0BAB17E5B8F5}"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等张收缩是对外部做功了，发生位移的肌肉收缩。</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CB6F29-75B2-4A9F-BE8A-0BAB17E5B8F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理解无衰减的含义</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光、电、热（声波）</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电压门控通道是</a:t>
            </a:r>
            <a:r>
              <a:rPr lang="en-US" altLang="zh-CN"/>
              <a:t>tms</a:t>
            </a:r>
            <a:r>
              <a:rPr lang="zh-CN" altLang="en-US"/>
              <a:t>产生感应电流，从而产生动作电位基础。</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神经元信号的传递分为电传递和化学传递。去极化能够诱发动作电位，而超极化时钠离子通道失活，此时并不会影响到静息电位，因此总的来说保持着诱发状态。</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再可塑性是</a:t>
            </a:r>
            <a:r>
              <a:rPr lang="zh-CN" altLang="en-US" b="1"/>
              <a:t>离线调制</a:t>
            </a:r>
            <a:r>
              <a:rPr lang="zh-CN" altLang="en-US"/>
              <a:t>的重要基础；赫布可塑性是</a:t>
            </a:r>
            <a:r>
              <a:rPr lang="zh-CN" altLang="en-US" b="1"/>
              <a:t>在线可塑性</a:t>
            </a:r>
            <a:r>
              <a:rPr lang="zh-CN" altLang="en-US"/>
              <a:t>的重要基础。</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基于突触可塑性，产生</a:t>
            </a:r>
            <a:r>
              <a:rPr lang="en-US" altLang="zh-CN"/>
              <a:t>LTP</a:t>
            </a:r>
            <a:r>
              <a:rPr lang="zh-CN" altLang="en-US"/>
              <a:t>和</a:t>
            </a:r>
            <a:r>
              <a:rPr lang="en-US" altLang="zh-CN"/>
              <a:t>LTD</a:t>
            </a:r>
            <a:r>
              <a:rPr lang="zh-CN" altLang="en-US"/>
              <a:t>效应。</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8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tags" Target="../tags/tag62.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4"/>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8"/>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2.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2.xml"/><Relationship Id="rId6" Type="http://schemas.openxmlformats.org/officeDocument/2006/relationships/tags" Target="../tags/tag129.xml"/><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tags" Target="../tags/tag128.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2.xml"/><Relationship Id="rId6" Type="http://schemas.openxmlformats.org/officeDocument/2006/relationships/tags" Target="../tags/tag131.xml"/><Relationship Id="rId5" Type="http://schemas.openxmlformats.org/officeDocument/2006/relationships/image" Target="../media/image20.png"/><Relationship Id="rId4" Type="http://schemas.openxmlformats.org/officeDocument/2006/relationships/tags" Target="../tags/tag130.xml"/><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image" Target="../media/image18.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33.xml"/><Relationship Id="rId2" Type="http://schemas.openxmlformats.org/officeDocument/2006/relationships/tags" Target="../tags/tag13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2.xml"/><Relationship Id="rId3" Type="http://schemas.openxmlformats.org/officeDocument/2006/relationships/tags" Target="../tags/tag135.xml"/><Relationship Id="rId2" Type="http://schemas.openxmlformats.org/officeDocument/2006/relationships/tags" Target="../tags/tag134.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tags" Target="../tags/tag137.xml"/><Relationship Id="rId3" Type="http://schemas.openxmlformats.org/officeDocument/2006/relationships/image" Target="../media/image21.png"/><Relationship Id="rId2" Type="http://schemas.openxmlformats.org/officeDocument/2006/relationships/tags" Target="../tags/tag136.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9.xml"/><Relationship Id="rId3" Type="http://schemas.openxmlformats.org/officeDocument/2006/relationships/image" Target="../media/image22.png"/><Relationship Id="rId2" Type="http://schemas.openxmlformats.org/officeDocument/2006/relationships/tags" Target="../tags/tag138.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2.xml"/><Relationship Id="rId4" Type="http://schemas.openxmlformats.org/officeDocument/2006/relationships/tags" Target="../tags/tag142.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2.xml"/><Relationship Id="rId3" Type="http://schemas.openxmlformats.org/officeDocument/2006/relationships/tags" Target="../tags/tag144.xml"/><Relationship Id="rId2" Type="http://schemas.openxmlformats.org/officeDocument/2006/relationships/tags" Target="../tags/tag143.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2.xml"/><Relationship Id="rId4" Type="http://schemas.openxmlformats.org/officeDocument/2006/relationships/tags" Target="../tags/tag146.xml"/><Relationship Id="rId3" Type="http://schemas.openxmlformats.org/officeDocument/2006/relationships/tags" Target="../tags/tag145.xml"/><Relationship Id="rId2" Type="http://schemas.openxmlformats.org/officeDocument/2006/relationships/image" Target="../media/image3.png"/><Relationship Id="rId1" Type="http://schemas.openxmlformats.org/officeDocument/2006/relationships/image" Target="../media/image23.pn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2.xml"/><Relationship Id="rId3" Type="http://schemas.openxmlformats.org/officeDocument/2006/relationships/tags" Target="../tags/tag148.xml"/><Relationship Id="rId2" Type="http://schemas.openxmlformats.org/officeDocument/2006/relationships/tags" Target="../tags/tag147.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9" Type="http://schemas.openxmlformats.org/officeDocument/2006/relationships/tags" Target="../tags/tag74.xml"/><Relationship Id="rId8" Type="http://schemas.openxmlformats.org/officeDocument/2006/relationships/tags" Target="../tags/tag73.xml"/><Relationship Id="rId7" Type="http://schemas.openxmlformats.org/officeDocument/2006/relationships/tags" Target="../tags/tag72.xml"/><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4" Type="http://schemas.openxmlformats.org/officeDocument/2006/relationships/slideLayout" Target="../slideLayouts/slideLayout2.xml"/><Relationship Id="rId13" Type="http://schemas.openxmlformats.org/officeDocument/2006/relationships/tags" Target="../tags/tag77.xml"/><Relationship Id="rId12" Type="http://schemas.openxmlformats.org/officeDocument/2006/relationships/tags" Target="../tags/tag76.xml"/><Relationship Id="rId11" Type="http://schemas.openxmlformats.org/officeDocument/2006/relationships/image" Target="../media/image3.png"/><Relationship Id="rId10" Type="http://schemas.openxmlformats.org/officeDocument/2006/relationships/tags" Target="../tags/tag75.xml"/><Relationship Id="rId1" Type="http://schemas.openxmlformats.org/officeDocument/2006/relationships/tags" Target="../tags/tag66.xml"/></Relationships>
</file>

<file path=ppt/slides/_rels/slide20.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2.xml"/><Relationship Id="rId5" Type="http://schemas.openxmlformats.org/officeDocument/2006/relationships/tags" Target="../tags/tag150.xml"/><Relationship Id="rId4" Type="http://schemas.openxmlformats.org/officeDocument/2006/relationships/image" Target="../media/image25.png"/><Relationship Id="rId3" Type="http://schemas.openxmlformats.org/officeDocument/2006/relationships/image" Target="../media/image24.png"/><Relationship Id="rId2" Type="http://schemas.openxmlformats.org/officeDocument/2006/relationships/tags" Target="../tags/tag149.xml"/><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8" Type="http://schemas.openxmlformats.org/officeDocument/2006/relationships/notesSlide" Target="../notesSlides/notesSlide15.xml"/><Relationship Id="rId7" Type="http://schemas.openxmlformats.org/officeDocument/2006/relationships/slideLayout" Target="../slideLayouts/slideLayout2.xml"/><Relationship Id="rId6" Type="http://schemas.openxmlformats.org/officeDocument/2006/relationships/tags" Target="../tags/tag152.xml"/><Relationship Id="rId5" Type="http://schemas.openxmlformats.org/officeDocument/2006/relationships/image" Target="../media/image28.png"/><Relationship Id="rId4" Type="http://schemas.openxmlformats.org/officeDocument/2006/relationships/image" Target="../media/image27.png"/><Relationship Id="rId3" Type="http://schemas.openxmlformats.org/officeDocument/2006/relationships/image" Target="../media/image26.png"/><Relationship Id="rId2" Type="http://schemas.openxmlformats.org/officeDocument/2006/relationships/tags" Target="../tags/tag151.xml"/><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54.xml"/><Relationship Id="rId2" Type="http://schemas.openxmlformats.org/officeDocument/2006/relationships/tags" Target="../tags/tag153.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56.xml"/><Relationship Id="rId3" Type="http://schemas.openxmlformats.org/officeDocument/2006/relationships/image" Target="../media/image29.png"/><Relationship Id="rId2" Type="http://schemas.openxmlformats.org/officeDocument/2006/relationships/tags" Target="../tags/tag155.xml"/><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59.xml"/><Relationship Id="rId3" Type="http://schemas.openxmlformats.org/officeDocument/2006/relationships/tags" Target="../tags/tag158.xml"/><Relationship Id="rId2" Type="http://schemas.openxmlformats.org/officeDocument/2006/relationships/tags" Target="../tags/tag157.xml"/><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61.xml"/><Relationship Id="rId3" Type="http://schemas.openxmlformats.org/officeDocument/2006/relationships/image" Target="../media/image30.png"/><Relationship Id="rId2" Type="http://schemas.openxmlformats.org/officeDocument/2006/relationships/tags" Target="../tags/tag160.xml"/><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63.xml"/><Relationship Id="rId4" Type="http://schemas.openxmlformats.org/officeDocument/2006/relationships/image" Target="../media/image32.jpeg"/><Relationship Id="rId3" Type="http://schemas.openxmlformats.org/officeDocument/2006/relationships/tags" Target="../tags/tag162.xml"/><Relationship Id="rId2" Type="http://schemas.openxmlformats.org/officeDocument/2006/relationships/image" Target="../media/image3.png"/><Relationship Id="rId1" Type="http://schemas.openxmlformats.org/officeDocument/2006/relationships/image" Target="../media/image31.jpeg"/></Relationships>
</file>

<file path=ppt/slides/_rels/slide2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65.xml"/><Relationship Id="rId3" Type="http://schemas.openxmlformats.org/officeDocument/2006/relationships/tags" Target="../tags/tag164.xml"/><Relationship Id="rId2" Type="http://schemas.openxmlformats.org/officeDocument/2006/relationships/image" Target="../media/image3.png"/><Relationship Id="rId1" Type="http://schemas.openxmlformats.org/officeDocument/2006/relationships/image" Target="../media/image33.png"/></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67.xml"/><Relationship Id="rId3" Type="http://schemas.openxmlformats.org/officeDocument/2006/relationships/tags" Target="../tags/tag166.xml"/><Relationship Id="rId2" Type="http://schemas.openxmlformats.org/officeDocument/2006/relationships/image" Target="../media/image3.png"/><Relationship Id="rId1" Type="http://schemas.openxmlformats.org/officeDocument/2006/relationships/image" Target="../media/image3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69.xml"/><Relationship Id="rId2" Type="http://schemas.openxmlformats.org/officeDocument/2006/relationships/tags" Target="../tags/tag168.xml"/><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1.xml"/><Relationship Id="rId2" Type="http://schemas.openxmlformats.org/officeDocument/2006/relationships/tags" Target="../tags/tag170.xml"/><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73.xml"/><Relationship Id="rId4" Type="http://schemas.openxmlformats.org/officeDocument/2006/relationships/tags" Target="../tags/tag172.xml"/><Relationship Id="rId3" Type="http://schemas.openxmlformats.org/officeDocument/2006/relationships/image" Target="../media/image3.png"/><Relationship Id="rId2" Type="http://schemas.openxmlformats.org/officeDocument/2006/relationships/image" Target="../media/image35.png"/><Relationship Id="rId1" Type="http://schemas.openxmlformats.org/officeDocument/2006/relationships/image" Target="../media/image34.png"/></Relationships>
</file>

<file path=ppt/slides/_rels/slide3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75.xml"/><Relationship Id="rId3" Type="http://schemas.openxmlformats.org/officeDocument/2006/relationships/tags" Target="../tags/tag174.xml"/><Relationship Id="rId2" Type="http://schemas.openxmlformats.org/officeDocument/2006/relationships/image" Target="../media/image3.png"/><Relationship Id="rId1" Type="http://schemas.openxmlformats.org/officeDocument/2006/relationships/image" Target="../media/image36.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77.xml"/><Relationship Id="rId3" Type="http://schemas.openxmlformats.org/officeDocument/2006/relationships/image" Target="../media/image37.png"/><Relationship Id="rId2" Type="http://schemas.openxmlformats.org/officeDocument/2006/relationships/tags" Target="../tags/tag176.xml"/><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9.xml"/><Relationship Id="rId2" Type="http://schemas.openxmlformats.org/officeDocument/2006/relationships/tags" Target="../tags/tag178.xml"/><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82.xml"/><Relationship Id="rId3" Type="http://schemas.openxmlformats.org/officeDocument/2006/relationships/tags" Target="../tags/tag181.xml"/><Relationship Id="rId2" Type="http://schemas.openxmlformats.org/officeDocument/2006/relationships/tags" Target="../tags/tag180.xml"/><Relationship Id="rId1"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3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4.xml"/><Relationship Id="rId2" Type="http://schemas.openxmlformats.org/officeDocument/2006/relationships/tags" Target="../tags/tag183.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9" Type="http://schemas.openxmlformats.org/officeDocument/2006/relationships/tags" Target="../tags/tag85.xml"/><Relationship Id="rId8" Type="http://schemas.openxmlformats.org/officeDocument/2006/relationships/image" Target="../media/image5.jpeg"/><Relationship Id="rId7" Type="http://schemas.openxmlformats.org/officeDocument/2006/relationships/tags" Target="../tags/tag84.xml"/><Relationship Id="rId6" Type="http://schemas.openxmlformats.org/officeDocument/2006/relationships/tags" Target="../tags/tag83.xml"/><Relationship Id="rId50" Type="http://schemas.openxmlformats.org/officeDocument/2006/relationships/slideLayout" Target="../slideLayouts/slideLayout2.xml"/><Relationship Id="rId5" Type="http://schemas.openxmlformats.org/officeDocument/2006/relationships/tags" Target="../tags/tag82.xml"/><Relationship Id="rId49" Type="http://schemas.openxmlformats.org/officeDocument/2006/relationships/tags" Target="../tags/tag119.xml"/><Relationship Id="rId48" Type="http://schemas.openxmlformats.org/officeDocument/2006/relationships/tags" Target="../tags/tag118.xml"/><Relationship Id="rId47" Type="http://schemas.openxmlformats.org/officeDocument/2006/relationships/tags" Target="../tags/tag117.xml"/><Relationship Id="rId46" Type="http://schemas.openxmlformats.org/officeDocument/2006/relationships/image" Target="../media/image3.png"/><Relationship Id="rId45" Type="http://schemas.openxmlformats.org/officeDocument/2006/relationships/tags" Target="../tags/tag116.xml"/><Relationship Id="rId44" Type="http://schemas.openxmlformats.org/officeDocument/2006/relationships/tags" Target="../tags/tag115.xml"/><Relationship Id="rId43" Type="http://schemas.openxmlformats.org/officeDocument/2006/relationships/tags" Target="../tags/tag114.xml"/><Relationship Id="rId42" Type="http://schemas.openxmlformats.org/officeDocument/2006/relationships/tags" Target="../tags/tag113.xml"/><Relationship Id="rId41" Type="http://schemas.openxmlformats.org/officeDocument/2006/relationships/tags" Target="../tags/tag112.xml"/><Relationship Id="rId40" Type="http://schemas.openxmlformats.org/officeDocument/2006/relationships/tags" Target="../tags/tag111.xml"/><Relationship Id="rId4" Type="http://schemas.openxmlformats.org/officeDocument/2006/relationships/tags" Target="../tags/tag81.xml"/><Relationship Id="rId39" Type="http://schemas.openxmlformats.org/officeDocument/2006/relationships/tags" Target="../tags/tag110.xml"/><Relationship Id="rId38" Type="http://schemas.openxmlformats.org/officeDocument/2006/relationships/tags" Target="../tags/tag109.xml"/><Relationship Id="rId37" Type="http://schemas.openxmlformats.org/officeDocument/2006/relationships/tags" Target="../tags/tag108.xml"/><Relationship Id="rId36" Type="http://schemas.openxmlformats.org/officeDocument/2006/relationships/tags" Target="../tags/tag107.xml"/><Relationship Id="rId35" Type="http://schemas.openxmlformats.org/officeDocument/2006/relationships/tags" Target="../tags/tag106.xml"/><Relationship Id="rId34" Type="http://schemas.openxmlformats.org/officeDocument/2006/relationships/tags" Target="../tags/tag105.xml"/><Relationship Id="rId33" Type="http://schemas.openxmlformats.org/officeDocument/2006/relationships/tags" Target="../tags/tag104.xml"/><Relationship Id="rId32" Type="http://schemas.openxmlformats.org/officeDocument/2006/relationships/tags" Target="../tags/tag103.xml"/><Relationship Id="rId31" Type="http://schemas.openxmlformats.org/officeDocument/2006/relationships/tags" Target="../tags/tag102.xml"/><Relationship Id="rId30" Type="http://schemas.openxmlformats.org/officeDocument/2006/relationships/tags" Target="../tags/tag101.xml"/><Relationship Id="rId3" Type="http://schemas.openxmlformats.org/officeDocument/2006/relationships/tags" Target="../tags/tag80.xml"/><Relationship Id="rId29" Type="http://schemas.openxmlformats.org/officeDocument/2006/relationships/tags" Target="../tags/tag100.xml"/><Relationship Id="rId28" Type="http://schemas.openxmlformats.org/officeDocument/2006/relationships/tags" Target="../tags/tag99.xml"/><Relationship Id="rId27" Type="http://schemas.openxmlformats.org/officeDocument/2006/relationships/tags" Target="../tags/tag98.xml"/><Relationship Id="rId26" Type="http://schemas.openxmlformats.org/officeDocument/2006/relationships/tags" Target="../tags/tag97.xml"/><Relationship Id="rId25" Type="http://schemas.openxmlformats.org/officeDocument/2006/relationships/tags" Target="../tags/tag96.xml"/><Relationship Id="rId24" Type="http://schemas.openxmlformats.org/officeDocument/2006/relationships/tags" Target="../tags/tag95.xml"/><Relationship Id="rId23" Type="http://schemas.openxmlformats.org/officeDocument/2006/relationships/tags" Target="../tags/tag94.xml"/><Relationship Id="rId22" Type="http://schemas.openxmlformats.org/officeDocument/2006/relationships/tags" Target="../tags/tag93.xml"/><Relationship Id="rId21" Type="http://schemas.openxmlformats.org/officeDocument/2006/relationships/tags" Target="../tags/tag92.xml"/><Relationship Id="rId20" Type="http://schemas.openxmlformats.org/officeDocument/2006/relationships/tags" Target="../tags/tag91.xml"/><Relationship Id="rId2" Type="http://schemas.openxmlformats.org/officeDocument/2006/relationships/tags" Target="../tags/tag79.xml"/><Relationship Id="rId19" Type="http://schemas.openxmlformats.org/officeDocument/2006/relationships/tags" Target="../tags/tag90.xml"/><Relationship Id="rId18" Type="http://schemas.openxmlformats.org/officeDocument/2006/relationships/image" Target="../media/image10.jpeg"/><Relationship Id="rId17" Type="http://schemas.openxmlformats.org/officeDocument/2006/relationships/tags" Target="../tags/tag89.xml"/><Relationship Id="rId16" Type="http://schemas.openxmlformats.org/officeDocument/2006/relationships/image" Target="../media/image9.jpeg"/><Relationship Id="rId15" Type="http://schemas.openxmlformats.org/officeDocument/2006/relationships/tags" Target="../tags/tag88.xml"/><Relationship Id="rId14" Type="http://schemas.openxmlformats.org/officeDocument/2006/relationships/image" Target="../media/image8.jpeg"/><Relationship Id="rId13" Type="http://schemas.openxmlformats.org/officeDocument/2006/relationships/tags" Target="../tags/tag87.xml"/><Relationship Id="rId12" Type="http://schemas.openxmlformats.org/officeDocument/2006/relationships/image" Target="../media/image7.jpeg"/><Relationship Id="rId11" Type="http://schemas.openxmlformats.org/officeDocument/2006/relationships/tags" Target="../tags/tag86.xml"/><Relationship Id="rId10" Type="http://schemas.openxmlformats.org/officeDocument/2006/relationships/image" Target="../media/image6.jpeg"/><Relationship Id="rId1" Type="http://schemas.openxmlformats.org/officeDocument/2006/relationships/tags" Target="../tags/tag78.xml"/></Relationships>
</file>

<file path=ppt/slides/_rels/slide40.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186.xml"/><Relationship Id="rId5" Type="http://schemas.openxmlformats.org/officeDocument/2006/relationships/image" Target="../media/image30.png"/><Relationship Id="rId4" Type="http://schemas.openxmlformats.org/officeDocument/2006/relationships/image" Target="../media/image39.png"/><Relationship Id="rId3" Type="http://schemas.openxmlformats.org/officeDocument/2006/relationships/image" Target="../media/image38.png"/><Relationship Id="rId2" Type="http://schemas.openxmlformats.org/officeDocument/2006/relationships/tags" Target="../tags/tag185.xml"/><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88.xml"/><Relationship Id="rId4" Type="http://schemas.openxmlformats.org/officeDocument/2006/relationships/image" Target="../media/image39.png"/><Relationship Id="rId3" Type="http://schemas.openxmlformats.org/officeDocument/2006/relationships/image" Target="../media/image30.png"/><Relationship Id="rId2" Type="http://schemas.openxmlformats.org/officeDocument/2006/relationships/tags" Target="../tags/tag187.xml"/><Relationship Id="rId1" Type="http://schemas.openxmlformats.org/officeDocument/2006/relationships/image" Target="../media/image3.png"/></Relationships>
</file>

<file path=ppt/slides/_rels/slide4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90.xml"/><Relationship Id="rId4" Type="http://schemas.openxmlformats.org/officeDocument/2006/relationships/image" Target="../media/image30.png"/><Relationship Id="rId3" Type="http://schemas.openxmlformats.org/officeDocument/2006/relationships/image" Target="../media/image40.png"/><Relationship Id="rId2" Type="http://schemas.openxmlformats.org/officeDocument/2006/relationships/tags" Target="../tags/tag189.xml"/><Relationship Id="rId1" Type="http://schemas.openxmlformats.org/officeDocument/2006/relationships/image" Target="../media/image3.png"/></Relationships>
</file>

<file path=ppt/slides/_rels/slide4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92.xml"/><Relationship Id="rId4" Type="http://schemas.openxmlformats.org/officeDocument/2006/relationships/image" Target="../media/image41.png"/><Relationship Id="rId3" Type="http://schemas.openxmlformats.org/officeDocument/2006/relationships/image" Target="../media/image40.png"/><Relationship Id="rId2" Type="http://schemas.openxmlformats.org/officeDocument/2006/relationships/tags" Target="../tags/tag191.xml"/><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2.xml"/><Relationship Id="rId4" Type="http://schemas.openxmlformats.org/officeDocument/2006/relationships/tags" Target="../tags/tag194.xml"/><Relationship Id="rId3" Type="http://schemas.openxmlformats.org/officeDocument/2006/relationships/image" Target="../media/image42.GIF"/><Relationship Id="rId2" Type="http://schemas.openxmlformats.org/officeDocument/2006/relationships/tags" Target="../tags/tag193.xml"/><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96.xml"/><Relationship Id="rId3" Type="http://schemas.openxmlformats.org/officeDocument/2006/relationships/image" Target="../media/image43.jpeg"/><Relationship Id="rId2" Type="http://schemas.openxmlformats.org/officeDocument/2006/relationships/tags" Target="../tags/tag195.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98.xml"/><Relationship Id="rId2" Type="http://schemas.openxmlformats.org/officeDocument/2006/relationships/tags" Target="../tags/tag197.xml"/><Relationship Id="rId1" Type="http://schemas.openxmlformats.org/officeDocument/2006/relationships/image" Target="../media/image3.png"/></Relationships>
</file>

<file path=ppt/slides/_rels/slide4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00.xml"/><Relationship Id="rId2" Type="http://schemas.openxmlformats.org/officeDocument/2006/relationships/tags" Target="../tags/tag199.xml"/><Relationship Id="rId1" Type="http://schemas.openxmlformats.org/officeDocument/2006/relationships/image" Target="../media/image3.png"/></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21.xml"/><Relationship Id="rId2" Type="http://schemas.openxmlformats.org/officeDocument/2006/relationships/tags" Target="../tags/tag120.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2.xml"/><Relationship Id="rId5" Type="http://schemas.openxmlformats.org/officeDocument/2006/relationships/tags" Target="../tags/tag123.xml"/><Relationship Id="rId4" Type="http://schemas.openxmlformats.org/officeDocument/2006/relationships/tags" Target="../tags/tag122.xml"/><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image" Target="../media/image11.jpe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2.xml"/><Relationship Id="rId5" Type="http://schemas.openxmlformats.org/officeDocument/2006/relationships/tags" Target="../tags/tag125.xml"/><Relationship Id="rId4" Type="http://schemas.openxmlformats.org/officeDocument/2006/relationships/image" Target="../media/image14.svg"/><Relationship Id="rId3" Type="http://schemas.openxmlformats.org/officeDocument/2006/relationships/image" Target="../media/image13.png"/><Relationship Id="rId2" Type="http://schemas.openxmlformats.org/officeDocument/2006/relationships/tags" Target="../tags/tag124.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2.xml"/><Relationship Id="rId4" Type="http://schemas.openxmlformats.org/officeDocument/2006/relationships/tags" Target="../tags/tag127.xml"/><Relationship Id="rId3" Type="http://schemas.openxmlformats.org/officeDocument/2006/relationships/image" Target="../media/image12.png"/><Relationship Id="rId2" Type="http://schemas.openxmlformats.org/officeDocument/2006/relationships/tags" Target="../tags/tag126.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矩形 5"/>
          <p:cNvSpPr/>
          <p:nvPr/>
        </p:nvSpPr>
        <p:spPr>
          <a:xfrm>
            <a:off x="-8890" y="-635"/>
            <a:ext cx="12201525" cy="1392555"/>
          </a:xfrm>
          <a:prstGeom prst="rect">
            <a:avLst/>
          </a:prstGeom>
          <a:solidFill>
            <a:srgbClr val="002060">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smtClean="0"/>
              <a:t> </a:t>
            </a:r>
            <a:endParaRPr lang="zh-CN" altLang="en-US" dirty="0"/>
          </a:p>
        </p:txBody>
      </p:sp>
      <p:pic>
        <p:nvPicPr>
          <p:cNvPr id="3" name="图片 2"/>
          <p:cNvPicPr>
            <a:picLocks noChangeAspect="1"/>
          </p:cNvPicPr>
          <p:nvPr>
            <p:custDataLst>
              <p:tags r:id="rId1"/>
            </p:custDataLst>
          </p:nvPr>
        </p:nvPicPr>
        <p:blipFill>
          <a:blip r:embed="rId2">
            <a:alphaModFix amt="20000"/>
            <a:extLst>
              <a:ext uri="{28A0092B-C50C-407E-A947-70E740481C1C}">
                <a14:useLocalDpi xmlns:a14="http://schemas.microsoft.com/office/drawing/2010/main" val="0"/>
              </a:ext>
            </a:extLst>
          </a:blip>
          <a:stretch>
            <a:fillRect/>
          </a:stretch>
        </p:blipFill>
        <p:spPr>
          <a:xfrm>
            <a:off x="0" y="1478280"/>
            <a:ext cx="12192000" cy="4542790"/>
          </a:xfrm>
          <a:prstGeom prst="rect">
            <a:avLst/>
          </a:prstGeom>
          <a:effectLst>
            <a:softEdge rad="469900"/>
          </a:effectLst>
        </p:spPr>
      </p:pic>
      <p:sp>
        <p:nvSpPr>
          <p:cNvPr id="7" name="文本框 2"/>
          <p:cNvSpPr txBox="1"/>
          <p:nvPr/>
        </p:nvSpPr>
        <p:spPr>
          <a:xfrm>
            <a:off x="3213735" y="805180"/>
            <a:ext cx="8978265" cy="344170"/>
          </a:xfrm>
          <a:prstGeom prst="rect">
            <a:avLst/>
          </a:prstGeom>
          <a:noFill/>
        </p:spPr>
        <p:txBody>
          <a:bodyPr wrap="square" lIns="68579" tIns="34289" rIns="68579" bIns="34289" rtlCol="0">
            <a:spAutoFit/>
          </a:bodyPr>
          <a:p>
            <a:pPr algn="ctr" defTabSz="685800"/>
            <a:r>
              <a:rPr lang="en-US" altLang="zh-CN" b="1" dirty="0">
                <a:solidFill>
                  <a:schemeClr val="bg1"/>
                </a:solidFill>
                <a:latin typeface="Times New Roman" panose="02020603050405020304" charset="0"/>
                <a:ea typeface="微软雅黑" panose="020B0503020204020204" charset="-122"/>
                <a:cs typeface="Times New Roman" panose="02020603050405020304" charset="0"/>
              </a:rPr>
              <a:t>Better life and d</a:t>
            </a:r>
            <a:r>
              <a:rPr lang="zh-CN" altLang="en-US" b="1" dirty="0">
                <a:solidFill>
                  <a:schemeClr val="bg1"/>
                </a:solidFill>
                <a:latin typeface="Times New Roman" panose="02020603050405020304" charset="0"/>
                <a:ea typeface="微软雅黑" panose="020B0503020204020204" charset="-122"/>
                <a:cs typeface="Times New Roman" panose="02020603050405020304" charset="0"/>
              </a:rPr>
              <a:t>eeper insights through </a:t>
            </a:r>
            <a:r>
              <a:rPr lang="en-US" altLang="zh-CN" b="1" dirty="0">
                <a:solidFill>
                  <a:schemeClr val="bg1"/>
                </a:solidFill>
                <a:latin typeface="Times New Roman" panose="02020603050405020304" charset="0"/>
                <a:ea typeface="微软雅黑" panose="020B0503020204020204" charset="-122"/>
                <a:cs typeface="Times New Roman" panose="02020603050405020304" charset="0"/>
              </a:rPr>
              <a:t>our advanced</a:t>
            </a:r>
            <a:r>
              <a:rPr lang="zh-CN" altLang="en-US" b="1" dirty="0">
                <a:solidFill>
                  <a:schemeClr val="bg1"/>
                </a:solidFill>
                <a:latin typeface="Times New Roman" panose="02020603050405020304" charset="0"/>
                <a:ea typeface="微软雅黑" panose="020B0503020204020204" charset="-122"/>
                <a:cs typeface="Times New Roman" panose="02020603050405020304" charset="0"/>
              </a:rPr>
              <a:t> </a:t>
            </a:r>
            <a:r>
              <a:rPr lang="en-US" altLang="zh-CN" b="1" dirty="0">
                <a:solidFill>
                  <a:schemeClr val="bg1"/>
                </a:solidFill>
                <a:latin typeface="Times New Roman" panose="02020603050405020304" charset="0"/>
                <a:ea typeface="微软雅黑" panose="020B0503020204020204" charset="-122"/>
                <a:cs typeface="Times New Roman" panose="02020603050405020304" charset="0"/>
              </a:rPr>
              <a:t>brain </a:t>
            </a:r>
            <a:r>
              <a:rPr lang="zh-CN" altLang="en-US" b="1" dirty="0">
                <a:solidFill>
                  <a:schemeClr val="bg1"/>
                </a:solidFill>
                <a:latin typeface="Times New Roman" panose="02020603050405020304" charset="0"/>
                <a:ea typeface="微软雅黑" panose="020B0503020204020204" charset="-122"/>
                <a:cs typeface="Times New Roman" panose="02020603050405020304" charset="0"/>
              </a:rPr>
              <a:t>technology</a:t>
            </a:r>
            <a:endParaRPr lang="zh-CN" altLang="en-US" b="1" dirty="0">
              <a:solidFill>
                <a:schemeClr val="bg1"/>
              </a:solidFill>
              <a:latin typeface="Times New Roman" panose="02020603050405020304" charset="0"/>
              <a:ea typeface="微软雅黑" panose="020B0503020204020204" charset="-122"/>
              <a:cs typeface="Times New Roman" panose="02020603050405020304" charset="0"/>
            </a:endParaRPr>
          </a:p>
        </p:txBody>
      </p:sp>
      <p:sp>
        <p:nvSpPr>
          <p:cNvPr id="2" name="文本框 1"/>
          <p:cNvSpPr txBox="1"/>
          <p:nvPr/>
        </p:nvSpPr>
        <p:spPr>
          <a:xfrm>
            <a:off x="3007360" y="152400"/>
            <a:ext cx="9184640" cy="514350"/>
          </a:xfrm>
          <a:prstGeom prst="rect">
            <a:avLst/>
          </a:prstGeom>
          <a:noFill/>
        </p:spPr>
        <p:txBody>
          <a:bodyPr wrap="square" rtlCol="0">
            <a:spAutoFit/>
          </a:bodyPr>
          <a:p>
            <a:pPr algn="ctr">
              <a:lnSpc>
                <a:spcPct val="125000"/>
              </a:lnSpc>
            </a:pPr>
            <a:r>
              <a:rPr lang="zh-CN" altLang="en-US" sz="2200" dirty="0">
                <a:solidFill>
                  <a:schemeClr val="bg1"/>
                </a:solidFill>
                <a:latin typeface="微软雅黑" panose="020B0503020204020204" charset="-122"/>
                <a:ea typeface="微软雅黑" panose="020B0503020204020204" charset="-122"/>
              </a:rPr>
              <a:t>中国磁刺激技术缔造者和领导品牌  中国脑科学技术产业化领导者</a:t>
            </a:r>
            <a:endParaRPr lang="zh-CN" altLang="en-US" sz="2200" dirty="0">
              <a:solidFill>
                <a:schemeClr val="bg1"/>
              </a:solidFill>
              <a:latin typeface="微软雅黑" panose="020B0503020204020204" charset="-122"/>
              <a:ea typeface="微软雅黑" panose="020B0503020204020204" charset="-122"/>
            </a:endParaRPr>
          </a:p>
        </p:txBody>
      </p:sp>
      <p:pic>
        <p:nvPicPr>
          <p:cNvPr id="5" name="图片 4"/>
          <p:cNvPicPr>
            <a:picLocks noChangeAspect="1"/>
          </p:cNvPicPr>
          <p:nvPr/>
        </p:nvPicPr>
        <p:blipFill>
          <a:blip r:embed="rId3">
            <a:lum bright="30000"/>
            <a:extLst>
              <a:ext uri="{28A0092B-C50C-407E-A947-70E740481C1C}">
                <a14:useLocalDpi xmlns:a14="http://schemas.microsoft.com/office/drawing/2010/main" val="0"/>
              </a:ext>
            </a:extLst>
          </a:blip>
          <a:stretch>
            <a:fillRect/>
          </a:stretch>
        </p:blipFill>
        <p:spPr>
          <a:xfrm>
            <a:off x="-98425" y="-178435"/>
            <a:ext cx="3312160" cy="1638935"/>
          </a:xfrm>
          <a:prstGeom prst="rect">
            <a:avLst/>
          </a:prstGeom>
        </p:spPr>
      </p:pic>
      <p:sp>
        <p:nvSpPr>
          <p:cNvPr id="19" name="流程图: 手动输入 18"/>
          <p:cNvSpPr/>
          <p:nvPr/>
        </p:nvSpPr>
        <p:spPr>
          <a:xfrm rot="5400000">
            <a:off x="3879390" y="2345230"/>
            <a:ext cx="609600" cy="8388000"/>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1" fmla="*/ 0 w 10000"/>
              <a:gd name="connsiteY0-2" fmla="*/ 0 h 10791"/>
              <a:gd name="connsiteX1-3" fmla="*/ 10000 w 10000"/>
              <a:gd name="connsiteY1-4" fmla="*/ 791 h 10791"/>
              <a:gd name="connsiteX2-5" fmla="*/ 10000 w 10000"/>
              <a:gd name="connsiteY2-6" fmla="*/ 10791 h 10791"/>
              <a:gd name="connsiteX3-7" fmla="*/ 0 w 10000"/>
              <a:gd name="connsiteY3-8" fmla="*/ 10791 h 10791"/>
              <a:gd name="connsiteX4-9" fmla="*/ 0 w 10000"/>
              <a:gd name="connsiteY4-10" fmla="*/ 0 h 10791"/>
              <a:gd name="connsiteX0-11" fmla="*/ 0 w 10000"/>
              <a:gd name="connsiteY0-12" fmla="*/ 0 h 10791"/>
              <a:gd name="connsiteX1-13" fmla="*/ 10000 w 10000"/>
              <a:gd name="connsiteY1-14" fmla="*/ 325 h 10791"/>
              <a:gd name="connsiteX2-15" fmla="*/ 10000 w 10000"/>
              <a:gd name="connsiteY2-16" fmla="*/ 10791 h 10791"/>
              <a:gd name="connsiteX3-17" fmla="*/ 0 w 10000"/>
              <a:gd name="connsiteY3-18" fmla="*/ 10791 h 10791"/>
              <a:gd name="connsiteX4-19" fmla="*/ 0 w 10000"/>
              <a:gd name="connsiteY4-20" fmla="*/ 0 h 10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00" h="10791">
                <a:moveTo>
                  <a:pt x="0" y="0"/>
                </a:moveTo>
                <a:lnTo>
                  <a:pt x="10000" y="325"/>
                </a:lnTo>
                <a:lnTo>
                  <a:pt x="10000" y="10791"/>
                </a:lnTo>
                <a:lnTo>
                  <a:pt x="0" y="10791"/>
                </a:lnTo>
                <a:lnTo>
                  <a:pt x="0" y="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22" name="流程图: 手动输入 21"/>
          <p:cNvSpPr/>
          <p:nvPr/>
        </p:nvSpPr>
        <p:spPr>
          <a:xfrm rot="16200000" flipH="1">
            <a:off x="9870952" y="4522986"/>
            <a:ext cx="609847" cy="4032250"/>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1" fmla="*/ 0 w 10052"/>
              <a:gd name="connsiteY0-2" fmla="*/ 481 h 10000"/>
              <a:gd name="connsiteX1-3" fmla="*/ 10052 w 10052"/>
              <a:gd name="connsiteY1-4" fmla="*/ 0 h 10000"/>
              <a:gd name="connsiteX2-5" fmla="*/ 10052 w 10052"/>
              <a:gd name="connsiteY2-6" fmla="*/ 10000 h 10000"/>
              <a:gd name="connsiteX3-7" fmla="*/ 52 w 10052"/>
              <a:gd name="connsiteY3-8" fmla="*/ 10000 h 10000"/>
              <a:gd name="connsiteX4-9" fmla="*/ 0 w 10052"/>
              <a:gd name="connsiteY4-10" fmla="*/ 481 h 10000"/>
              <a:gd name="connsiteX0-11" fmla="*/ 30 w 10004"/>
              <a:gd name="connsiteY0-12" fmla="*/ 643 h 10000"/>
              <a:gd name="connsiteX1-13" fmla="*/ 10004 w 10004"/>
              <a:gd name="connsiteY1-14" fmla="*/ 0 h 10000"/>
              <a:gd name="connsiteX2-15" fmla="*/ 10004 w 10004"/>
              <a:gd name="connsiteY2-16" fmla="*/ 10000 h 10000"/>
              <a:gd name="connsiteX3-17" fmla="*/ 4 w 10004"/>
              <a:gd name="connsiteY3-18" fmla="*/ 10000 h 10000"/>
              <a:gd name="connsiteX4-19" fmla="*/ 30 w 10004"/>
              <a:gd name="connsiteY4-20" fmla="*/ 643 h 10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04" h="10000">
                <a:moveTo>
                  <a:pt x="30" y="643"/>
                </a:moveTo>
                <a:lnTo>
                  <a:pt x="10004" y="0"/>
                </a:lnTo>
                <a:lnTo>
                  <a:pt x="10004" y="10000"/>
                </a:lnTo>
                <a:lnTo>
                  <a:pt x="4" y="10000"/>
                </a:lnTo>
                <a:cubicBezTo>
                  <a:pt x="-13" y="6827"/>
                  <a:pt x="47" y="3816"/>
                  <a:pt x="30" y="643"/>
                </a:cubicBezTo>
                <a:close/>
              </a:path>
            </a:pathLst>
          </a:cu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文本框 3" descr="7b0a20202020227461726765744d6f64756c65223a202270726f636573734f6e6c696e65466f6e7473220a7d0a"/>
          <p:cNvSpPr txBox="1"/>
          <p:nvPr/>
        </p:nvSpPr>
        <p:spPr>
          <a:xfrm>
            <a:off x="-635" y="6356985"/>
            <a:ext cx="8232140" cy="423545"/>
          </a:xfrm>
          <a:prstGeom prst="rect">
            <a:avLst/>
          </a:prstGeom>
          <a:noFill/>
        </p:spPr>
        <p:txBody>
          <a:bodyPr wrap="square" rtlCol="0">
            <a:spAutoFit/>
          </a:bodyPr>
          <a:p>
            <a:pPr algn="ctr">
              <a:lnSpc>
                <a:spcPct val="120000"/>
              </a:lnSpc>
            </a:pPr>
            <a:r>
              <a:rPr lang="zh-CN" altLang="en-US">
                <a:latin typeface="方正鲁迅行书 简" panose="02000500000000000000" charset="-122"/>
                <a:ea typeface="方正鲁迅行书 简" panose="02000500000000000000" charset="-122"/>
                <a:cs typeface="方正鲁迅行书 简" panose="02000500000000000000" charset="-122"/>
                <a:sym typeface="方正鲁迅行书 简" panose="02000500000000000000" charset="-122"/>
              </a:rPr>
              <a:t>因为专注，所以专业</a:t>
            </a:r>
            <a:r>
              <a:rPr lang="en-US" altLang="zh-CN">
                <a:latin typeface="方正鲁迅行书 简" panose="02000500000000000000" charset="-122"/>
                <a:ea typeface="方正鲁迅行书 简" panose="02000500000000000000" charset="-122"/>
                <a:cs typeface="方正鲁迅行书 简" panose="02000500000000000000" charset="-122"/>
                <a:sym typeface="方正鲁迅行书 简" panose="02000500000000000000" charset="-122"/>
              </a:rPr>
              <a:t>          </a:t>
            </a:r>
            <a:r>
              <a:rPr lang="zh-CN" altLang="en-US">
                <a:latin typeface="方正鲁迅行书 简" panose="02000500000000000000" charset="-122"/>
                <a:ea typeface="方正鲁迅行书 简" panose="02000500000000000000" charset="-122"/>
                <a:cs typeface="方正鲁迅行书 简" panose="02000500000000000000" charset="-122"/>
                <a:sym typeface="方正鲁迅行书 简" panose="02000500000000000000" charset="-122"/>
              </a:rPr>
              <a:t>Focus on being professional</a:t>
            </a:r>
            <a:endParaRPr lang="zh-CN" altLang="en-US">
              <a:latin typeface="方正鲁迅行书 简" panose="02000500000000000000" charset="-122"/>
              <a:ea typeface="方正鲁迅行书 简" panose="02000500000000000000" charset="-122"/>
              <a:cs typeface="方正鲁迅行书 简" panose="02000500000000000000" charset="-122"/>
              <a:sym typeface="方正鲁迅行书 简" panose="02000500000000000000" charset="-122"/>
            </a:endParaRPr>
          </a:p>
        </p:txBody>
      </p:sp>
      <p:sp>
        <p:nvSpPr>
          <p:cNvPr id="23" name="文本框 22"/>
          <p:cNvSpPr txBox="1"/>
          <p:nvPr>
            <p:custDataLst>
              <p:tags r:id="rId4"/>
            </p:custDataLst>
          </p:nvPr>
        </p:nvSpPr>
        <p:spPr>
          <a:xfrm>
            <a:off x="2308860" y="2964180"/>
            <a:ext cx="7170420" cy="668020"/>
          </a:xfrm>
          <a:prstGeom prst="rect">
            <a:avLst/>
          </a:prstGeom>
          <a:noFill/>
        </p:spPr>
        <p:txBody>
          <a:bodyPr wrap="square" rtlCol="0">
            <a:spAutoFit/>
          </a:bodyPr>
          <a:p>
            <a:pPr algn="ctr">
              <a:lnSpc>
                <a:spcPts val="4500"/>
              </a:lnSpc>
            </a:pPr>
            <a:r>
              <a:rPr lang="en-US" sz="6000" b="1" dirty="0">
                <a:latin typeface="+mj-ea"/>
                <a:ea typeface="+mj-ea"/>
                <a:cs typeface="+mj-ea"/>
                <a:sym typeface="+mn-ea"/>
              </a:rPr>
              <a:t>TMS</a:t>
            </a:r>
            <a:r>
              <a:rPr lang="zh-CN" altLang="en-US" sz="6000" b="1" dirty="0">
                <a:latin typeface="+mj-ea"/>
                <a:ea typeface="+mj-ea"/>
                <a:cs typeface="+mj-ea"/>
                <a:sym typeface="+mn-ea"/>
              </a:rPr>
              <a:t>学习汇报</a:t>
            </a:r>
            <a:endParaRPr lang="zh-CN" altLang="en-US" sz="6000" b="1" dirty="0">
              <a:latin typeface="+mj-ea"/>
              <a:ea typeface="+mj-ea"/>
              <a:cs typeface="+mj-ea"/>
              <a:sym typeface="+mn-ea"/>
            </a:endParaRPr>
          </a:p>
        </p:txBody>
      </p:sp>
      <p:sp>
        <p:nvSpPr>
          <p:cNvPr id="27" name="文本框 26"/>
          <p:cNvSpPr txBox="1"/>
          <p:nvPr>
            <p:custDataLst>
              <p:tags r:id="rId5"/>
            </p:custDataLst>
          </p:nvPr>
        </p:nvSpPr>
        <p:spPr>
          <a:xfrm>
            <a:off x="8378190" y="6358255"/>
            <a:ext cx="3813810" cy="368300"/>
          </a:xfrm>
          <a:prstGeom prst="rect">
            <a:avLst/>
          </a:prstGeom>
          <a:noFill/>
        </p:spPr>
        <p:txBody>
          <a:bodyPr wrap="square" rtlCol="0">
            <a:spAutoFit/>
          </a:bodyPr>
          <a:p>
            <a:pPr algn="ctr"/>
            <a:r>
              <a:rPr lang="en-US" altLang="zh-CN" b="1" dirty="0">
                <a:solidFill>
                  <a:schemeClr val="bg1"/>
                </a:solidFill>
                <a:latin typeface="字魂105号-简雅黑" panose="00000500000000000000" pitchFamily="2" charset="-122"/>
                <a:ea typeface="字魂105号-简雅黑" panose="00000500000000000000" pitchFamily="2" charset="-122"/>
                <a:sym typeface="字魂105号-简雅黑" panose="00000500000000000000" pitchFamily="2" charset="-122"/>
              </a:rPr>
              <a:t>2024</a:t>
            </a:r>
            <a:r>
              <a:rPr lang="zh-CN" altLang="en-US" b="1" dirty="0">
                <a:solidFill>
                  <a:schemeClr val="bg1"/>
                </a:solidFill>
                <a:latin typeface="字魂105号-简雅黑" panose="00000500000000000000" pitchFamily="2" charset="-122"/>
                <a:ea typeface="字魂105号-简雅黑" panose="00000500000000000000" pitchFamily="2" charset="-122"/>
                <a:sym typeface="字魂105号-简雅黑" panose="00000500000000000000" pitchFamily="2" charset="-122"/>
              </a:rPr>
              <a:t>年</a:t>
            </a:r>
            <a:r>
              <a:rPr lang="en-US" altLang="zh-CN" b="1" dirty="0">
                <a:solidFill>
                  <a:schemeClr val="bg1"/>
                </a:solidFill>
                <a:latin typeface="字魂105号-简雅黑" panose="00000500000000000000" pitchFamily="2" charset="-122"/>
                <a:ea typeface="字魂105号-简雅黑" panose="00000500000000000000" pitchFamily="2" charset="-122"/>
                <a:sym typeface="字魂105号-简雅黑" panose="00000500000000000000" pitchFamily="2" charset="-122"/>
              </a:rPr>
              <a:t>7</a:t>
            </a:r>
            <a:r>
              <a:rPr lang="zh-CN" altLang="en-US" b="1" dirty="0">
                <a:solidFill>
                  <a:schemeClr val="bg1"/>
                </a:solidFill>
                <a:latin typeface="字魂105号-简雅黑" panose="00000500000000000000" pitchFamily="2" charset="-122"/>
                <a:ea typeface="字魂105号-简雅黑" panose="00000500000000000000" pitchFamily="2" charset="-122"/>
                <a:sym typeface="字魂105号-简雅黑" panose="00000500000000000000" pitchFamily="2" charset="-122"/>
              </a:rPr>
              <a:t>月</a:t>
            </a:r>
            <a:endParaRPr lang="zh-CN" altLang="en-US" b="1" dirty="0">
              <a:solidFill>
                <a:schemeClr val="bg1"/>
              </a:solidFill>
              <a:latin typeface="字魂105号-简雅黑" panose="00000500000000000000" pitchFamily="2" charset="-122"/>
              <a:ea typeface="字魂105号-简雅黑" panose="00000500000000000000" pitchFamily="2" charset="-122"/>
              <a:sym typeface="字魂105号-简雅黑" panose="00000500000000000000" pitchFamily="2" charset="-122"/>
            </a:endParaRPr>
          </a:p>
        </p:txBody>
      </p:sp>
      <p:grpSp>
        <p:nvGrpSpPr>
          <p:cNvPr id="10" name="组合 9"/>
          <p:cNvGrpSpPr/>
          <p:nvPr/>
        </p:nvGrpSpPr>
        <p:grpSpPr>
          <a:xfrm>
            <a:off x="7691755" y="4238030"/>
            <a:ext cx="1955800" cy="885785"/>
            <a:chOff x="7545" y="8069"/>
            <a:chExt cx="3080" cy="1395"/>
          </a:xfrm>
        </p:grpSpPr>
        <p:grpSp>
          <p:nvGrpSpPr>
            <p:cNvPr id="30" name="组合 29"/>
            <p:cNvGrpSpPr/>
            <p:nvPr/>
          </p:nvGrpSpPr>
          <p:grpSpPr>
            <a:xfrm>
              <a:off x="7555" y="8069"/>
              <a:ext cx="2738" cy="580"/>
              <a:chOff x="4970792" y="5254320"/>
              <a:chExt cx="1738445" cy="368300"/>
            </a:xfrm>
          </p:grpSpPr>
          <p:sp>
            <p:nvSpPr>
              <p:cNvPr id="31" name="TextBox 30"/>
              <p:cNvSpPr txBox="1"/>
              <p:nvPr/>
            </p:nvSpPr>
            <p:spPr bwMode="auto">
              <a:xfrm>
                <a:off x="5956500" y="5254320"/>
                <a:ext cx="752737" cy="368220"/>
              </a:xfrm>
              <a:prstGeom prst="rect">
                <a:avLst/>
              </a:prstGeom>
              <a:noFill/>
            </p:spPr>
            <p:txBody>
              <a:bodyPr wrap="none">
                <a:spAutoFit/>
              </a:bodyPr>
              <a:p>
                <a:pPr>
                  <a:defRPr/>
                </a:pPr>
                <a:r>
                  <a:rPr lang="zh-CN" altLang="en-US" b="1" dirty="0" smtClean="0">
                    <a:solidFill>
                      <a:prstClr val="black">
                        <a:lumMod val="50000"/>
                        <a:lumOff val="50000"/>
                      </a:prstClr>
                    </a:solidFill>
                    <a:latin typeface="微软雅黑" panose="020B0503020204020204" charset="-122"/>
                    <a:ea typeface="微软雅黑" panose="020B0503020204020204" charset="-122"/>
                  </a:rPr>
                  <a:t>周斌</a:t>
                </a:r>
                <a:endParaRPr lang="zh-CN" altLang="en-US" b="1" dirty="0" smtClean="0">
                  <a:solidFill>
                    <a:prstClr val="black">
                      <a:lumMod val="50000"/>
                      <a:lumOff val="50000"/>
                    </a:prstClr>
                  </a:solidFill>
                  <a:latin typeface="微软雅黑" panose="020B0503020204020204" charset="-122"/>
                  <a:ea typeface="微软雅黑" panose="020B0503020204020204" charset="-122"/>
                </a:endParaRPr>
              </a:p>
            </p:txBody>
          </p:sp>
          <p:sp>
            <p:nvSpPr>
              <p:cNvPr id="32" name="TextBox 31"/>
              <p:cNvSpPr txBox="1"/>
              <p:nvPr/>
            </p:nvSpPr>
            <p:spPr bwMode="auto">
              <a:xfrm>
                <a:off x="4970792" y="5254320"/>
                <a:ext cx="1097280" cy="368300"/>
              </a:xfrm>
              <a:prstGeom prst="rect">
                <a:avLst/>
              </a:prstGeom>
              <a:noFill/>
            </p:spPr>
            <p:txBody>
              <a:bodyPr wrap="none">
                <a:spAutoFit/>
              </a:bodyPr>
              <a:p>
                <a:pPr>
                  <a:defRPr/>
                </a:pPr>
                <a:r>
                  <a:rPr lang="zh-CN" altLang="en-US" b="1" dirty="0" smtClean="0">
                    <a:solidFill>
                      <a:srgbClr val="1F497D"/>
                    </a:solidFill>
                    <a:latin typeface="微软雅黑" panose="020B0503020204020204" charset="-122"/>
                    <a:ea typeface="微软雅黑" panose="020B0503020204020204" charset="-122"/>
                  </a:rPr>
                  <a:t>汇报人：</a:t>
                </a:r>
                <a:endParaRPr lang="zh-CN" altLang="en-US" b="1" dirty="0">
                  <a:solidFill>
                    <a:srgbClr val="1F497D"/>
                  </a:solidFill>
                  <a:latin typeface="微软雅黑" panose="020B0503020204020204" charset="-122"/>
                  <a:ea typeface="微软雅黑" panose="020B0503020204020204" charset="-122"/>
                </a:endParaRPr>
              </a:p>
            </p:txBody>
          </p:sp>
        </p:grpSp>
        <p:sp>
          <p:nvSpPr>
            <p:cNvPr id="8" name="TextBox 31"/>
            <p:cNvSpPr txBox="1"/>
            <p:nvPr/>
          </p:nvSpPr>
          <p:spPr bwMode="auto">
            <a:xfrm>
              <a:off x="7545" y="8884"/>
              <a:ext cx="1368" cy="580"/>
            </a:xfrm>
            <a:prstGeom prst="rect">
              <a:avLst/>
            </a:prstGeom>
            <a:noFill/>
          </p:spPr>
          <p:txBody>
            <a:bodyPr wrap="none">
              <a:spAutoFit/>
            </a:bodyPr>
            <a:p>
              <a:pPr>
                <a:defRPr/>
              </a:pPr>
              <a:r>
                <a:rPr lang="zh-CN" altLang="en-US" b="1" dirty="0" smtClean="0">
                  <a:solidFill>
                    <a:srgbClr val="1F497D"/>
                  </a:solidFill>
                  <a:latin typeface="微软雅黑" panose="020B0503020204020204" charset="-122"/>
                  <a:ea typeface="微软雅黑" panose="020B0503020204020204" charset="-122"/>
                </a:rPr>
                <a:t>日期：</a:t>
              </a:r>
              <a:endParaRPr lang="zh-CN" altLang="en-US" b="1" dirty="0">
                <a:solidFill>
                  <a:srgbClr val="1F497D"/>
                </a:solidFill>
                <a:latin typeface="微软雅黑" panose="020B0503020204020204" charset="-122"/>
                <a:ea typeface="微软雅黑" panose="020B0503020204020204" charset="-122"/>
              </a:endParaRPr>
            </a:p>
          </p:txBody>
        </p:sp>
        <p:sp>
          <p:nvSpPr>
            <p:cNvPr id="9" name="TextBox 30"/>
            <p:cNvSpPr txBox="1"/>
            <p:nvPr/>
          </p:nvSpPr>
          <p:spPr bwMode="auto">
            <a:xfrm>
              <a:off x="8835" y="8874"/>
              <a:ext cx="1790" cy="580"/>
            </a:xfrm>
            <a:prstGeom prst="rect">
              <a:avLst/>
            </a:prstGeom>
            <a:noFill/>
          </p:spPr>
          <p:txBody>
            <a:bodyPr wrap="none">
              <a:spAutoFit/>
            </a:bodyPr>
            <a:p>
              <a:pPr>
                <a:defRPr/>
              </a:pPr>
              <a:r>
                <a:rPr lang="en-US" altLang="zh-CN" b="1" dirty="0" smtClean="0">
                  <a:solidFill>
                    <a:prstClr val="black">
                      <a:lumMod val="50000"/>
                      <a:lumOff val="50000"/>
                    </a:prstClr>
                  </a:solidFill>
                  <a:latin typeface="微软雅黑" panose="020B0503020204020204" charset="-122"/>
                  <a:ea typeface="微软雅黑" panose="020B0503020204020204" charset="-122"/>
                </a:rPr>
                <a:t>2024/07</a:t>
              </a:r>
              <a:endParaRPr lang="en-US" altLang="zh-CN" b="1" dirty="0" smtClean="0">
                <a:solidFill>
                  <a:prstClr val="black">
                    <a:lumMod val="50000"/>
                    <a:lumOff val="50000"/>
                  </a:prstClr>
                </a:solidFill>
                <a:latin typeface="微软雅黑" panose="020B0503020204020204" charset="-122"/>
                <a:ea typeface="微软雅黑" panose="020B0503020204020204" charset="-122"/>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000" fill="hold">
                                          <p:stCondLst>
                                            <p:cond delay="0"/>
                                          </p:stCondLst>
                                        </p:cTn>
                                        <p:tgtEl>
                                          <p:spTgt spid="5"/>
                                        </p:tgtEl>
                                        <p:attrNameLst>
                                          <p:attrName>style.visibility</p:attrName>
                                        </p:attrNameLst>
                                      </p:cBhvr>
                                      <p:to>
                                        <p:strVal val="visible"/>
                                      </p:to>
                                    </p:set>
                                    <p:animEffect transition="in" filter="blinds(horizontal)">
                                      <p:cBhvr>
                                        <p:cTn id="7" dur="1000"/>
                                        <p:tgtEl>
                                          <p:spTgt spid="5"/>
                                        </p:tgtEl>
                                      </p:cBhvr>
                                    </p:animEffect>
                                  </p:childTnLst>
                                </p:cTn>
                              </p:par>
                              <p:par>
                                <p:cTn id="8" presetID="3" presetClass="entr" presetSubtype="10" fill="hold" grpId="0" nodeType="withEffect">
                                  <p:stCondLst>
                                    <p:cond delay="0"/>
                                  </p:stCondLst>
                                  <p:childTnLst>
                                    <p:set>
                                      <p:cBhvr>
                                        <p:cTn id="9" dur="1000" fill="hold">
                                          <p:stCondLst>
                                            <p:cond delay="0"/>
                                          </p:stCondLst>
                                        </p:cTn>
                                        <p:tgtEl>
                                          <p:spTgt spid="2"/>
                                        </p:tgtEl>
                                        <p:attrNameLst>
                                          <p:attrName>style.visibility</p:attrName>
                                        </p:attrNameLst>
                                      </p:cBhvr>
                                      <p:to>
                                        <p:strVal val="visible"/>
                                      </p:to>
                                    </p:set>
                                    <p:animEffect transition="in" filter="blinds(horizontal)">
                                      <p:cBhvr>
                                        <p:cTn id="10" dur="1000"/>
                                        <p:tgtEl>
                                          <p:spTgt spid="2"/>
                                        </p:tgtEl>
                                      </p:cBhvr>
                                    </p:animEffect>
                                  </p:childTnLst>
                                </p:cTn>
                              </p:par>
                              <p:par>
                                <p:cTn id="11" presetID="3" presetClass="entr" presetSubtype="10" fill="hold" grpId="0" nodeType="withEffect">
                                  <p:stCondLst>
                                    <p:cond delay="0"/>
                                  </p:stCondLst>
                                  <p:childTnLst>
                                    <p:set>
                                      <p:cBhvr>
                                        <p:cTn id="12" dur="1000" fill="hold">
                                          <p:stCondLst>
                                            <p:cond delay="0"/>
                                          </p:stCondLst>
                                        </p:cTn>
                                        <p:tgtEl>
                                          <p:spTgt spid="7"/>
                                        </p:tgtEl>
                                        <p:attrNameLst>
                                          <p:attrName>style.visibility</p:attrName>
                                        </p:attrNameLst>
                                      </p:cBhvr>
                                      <p:to>
                                        <p:strVal val="visible"/>
                                      </p:to>
                                    </p:set>
                                    <p:animEffect transition="in" filter="blinds(horizontal)">
                                      <p:cBhvr>
                                        <p:cTn id="13"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P spid="7" grpId="1"/>
      <p:bldP spid="2"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475615" y="1735455"/>
            <a:ext cx="11240770" cy="4389755"/>
          </a:xfrm>
        </p:spPr>
        <p:txBody>
          <a:bodyPr>
            <a:noAutofit/>
          </a:bodyPr>
          <a:p>
            <a:pPr>
              <a:lnSpc>
                <a:spcPct val="150000"/>
              </a:lnSpc>
            </a:pPr>
            <a:r>
              <a:rPr lang="zh-CN" altLang="en-US" sz="2400">
                <a:solidFill>
                  <a:schemeClr val="tx1"/>
                </a:solidFill>
                <a:latin typeface="微软雅黑" panose="020B0503020204020204" charset="-122"/>
                <a:ea typeface="微软雅黑" panose="020B0503020204020204" charset="-122"/>
                <a:cs typeface="微软雅黑" panose="020B0503020204020204" charset="-122"/>
              </a:rPr>
              <a:t>神经冲动</a:t>
            </a:r>
            <a:r>
              <a:rPr lang="en-US" altLang="zh-CN" sz="2400">
                <a:solidFill>
                  <a:schemeClr val="tx1"/>
                </a:solidFill>
                <a:latin typeface="微软雅黑" panose="020B0503020204020204" charset="-122"/>
                <a:ea typeface="微软雅黑" panose="020B0503020204020204" charset="-122"/>
                <a:cs typeface="微软雅黑" panose="020B0503020204020204" charset="-122"/>
              </a:rPr>
              <a:t>—</a:t>
            </a:r>
            <a:r>
              <a:rPr lang="zh-CN" altLang="en-US" sz="2400">
                <a:solidFill>
                  <a:schemeClr val="tx1"/>
                </a:solidFill>
                <a:latin typeface="微软雅黑" panose="020B0503020204020204" charset="-122"/>
                <a:ea typeface="微软雅黑" panose="020B0503020204020204" charset="-122"/>
                <a:cs typeface="微软雅黑" panose="020B0503020204020204" charset="-122"/>
              </a:rPr>
              <a:t>信息传递的基础</a:t>
            </a:r>
            <a:endParaRPr lang="zh-CN" altLang="en-US" sz="24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静息电位</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内负外正</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运动电位</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外正内负</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分子基础：</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电压门控通道</a:t>
            </a:r>
            <a:endParaRPr lang="zh-CN" altLang="en-US" sz="2000" b="1">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信息的传递</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电信号</a:t>
            </a:r>
            <a:r>
              <a:rPr lang="en-US" altLang="zh-CN" sz="2000">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化学信号</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4" name="圆角矩形 3"/>
          <p:cNvSpPr/>
          <p:nvPr/>
        </p:nvSpPr>
        <p:spPr>
          <a:xfrm>
            <a:off x="1282065" y="829310"/>
            <a:ext cx="3118485" cy="66103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400"/>
              <a:t>生理学原理</a:t>
            </a:r>
            <a:endParaRPr lang="zh-CN" altLang="en-US" sz="2400"/>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pic>
        <p:nvPicPr>
          <p:cNvPr id="2" name="图片 1"/>
          <p:cNvPicPr>
            <a:picLocks noChangeAspect="1"/>
          </p:cNvPicPr>
          <p:nvPr/>
        </p:nvPicPr>
        <p:blipFill>
          <a:blip r:embed="rId3"/>
          <a:stretch>
            <a:fillRect/>
          </a:stretch>
        </p:blipFill>
        <p:spPr>
          <a:xfrm>
            <a:off x="5070475" y="1830070"/>
            <a:ext cx="2815590" cy="2002790"/>
          </a:xfrm>
          <a:prstGeom prst="rect">
            <a:avLst/>
          </a:prstGeom>
        </p:spPr>
      </p:pic>
      <p:pic>
        <p:nvPicPr>
          <p:cNvPr id="5" name="图片 4"/>
          <p:cNvPicPr>
            <a:picLocks noChangeAspect="1"/>
          </p:cNvPicPr>
          <p:nvPr/>
        </p:nvPicPr>
        <p:blipFill>
          <a:blip r:embed="rId4"/>
          <a:stretch>
            <a:fillRect/>
          </a:stretch>
        </p:blipFill>
        <p:spPr>
          <a:xfrm>
            <a:off x="7983220" y="1899285"/>
            <a:ext cx="4075430" cy="1760855"/>
          </a:xfrm>
          <a:prstGeom prst="rect">
            <a:avLst/>
          </a:prstGeom>
        </p:spPr>
      </p:pic>
      <p:pic>
        <p:nvPicPr>
          <p:cNvPr id="6" name="图片 5"/>
          <p:cNvPicPr>
            <a:picLocks noChangeAspect="1"/>
          </p:cNvPicPr>
          <p:nvPr/>
        </p:nvPicPr>
        <p:blipFill>
          <a:blip r:embed="rId5"/>
          <a:stretch>
            <a:fillRect/>
          </a:stretch>
        </p:blipFill>
        <p:spPr>
          <a:xfrm>
            <a:off x="6064250" y="3832860"/>
            <a:ext cx="5132070" cy="2865755"/>
          </a:xfrm>
          <a:prstGeom prst="rect">
            <a:avLst/>
          </a:prstGeom>
        </p:spPr>
      </p:pic>
    </p:spTree>
    <p:custDataLst>
      <p:tags r:id="rId6"/>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7" name="图片 16"/>
          <p:cNvPicPr>
            <a:picLocks noChangeAspect="1"/>
          </p:cNvPicPr>
          <p:nvPr/>
        </p:nvPicPr>
        <p:blipFill>
          <a:blip r:embed="rId1"/>
          <a:stretch>
            <a:fillRect/>
          </a:stretch>
        </p:blipFill>
        <p:spPr>
          <a:xfrm>
            <a:off x="699770" y="1036955"/>
            <a:ext cx="2901950" cy="2716530"/>
          </a:xfrm>
          <a:prstGeom prst="rect">
            <a:avLst/>
          </a:prstGeom>
        </p:spPr>
      </p:pic>
      <p:pic>
        <p:nvPicPr>
          <p:cNvPr id="18" name="图片 17"/>
          <p:cNvPicPr>
            <a:picLocks noChangeAspect="1"/>
          </p:cNvPicPr>
          <p:nvPr/>
        </p:nvPicPr>
        <p:blipFill>
          <a:blip r:embed="rId2"/>
          <a:stretch>
            <a:fillRect/>
          </a:stretch>
        </p:blipFill>
        <p:spPr>
          <a:xfrm>
            <a:off x="3601720" y="1036955"/>
            <a:ext cx="3501390" cy="5821045"/>
          </a:xfrm>
          <a:prstGeom prst="rect">
            <a:avLst/>
          </a:prstGeom>
        </p:spPr>
      </p:pic>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3"/>
          <a:stretch>
            <a:fillRect/>
          </a:stretch>
        </p:blipFill>
        <p:spPr>
          <a:xfrm flipH="1">
            <a:off x="11430" y="22860"/>
            <a:ext cx="1075055" cy="806450"/>
          </a:xfrm>
          <a:prstGeom prst="rect">
            <a:avLst/>
          </a:prstGeom>
        </p:spPr>
      </p:pic>
      <p:sp>
        <p:nvSpPr>
          <p:cNvPr id="82" name="文本框 81"/>
          <p:cNvSpPr txBox="1"/>
          <p:nvPr>
            <p:custDataLst>
              <p:tags r:id="rId4"/>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pic>
        <p:nvPicPr>
          <p:cNvPr id="8" name="图片 7"/>
          <p:cNvPicPr>
            <a:picLocks noChangeAspect="1"/>
          </p:cNvPicPr>
          <p:nvPr/>
        </p:nvPicPr>
        <p:blipFill>
          <a:blip r:embed="rId5"/>
          <a:stretch>
            <a:fillRect/>
          </a:stretch>
        </p:blipFill>
        <p:spPr>
          <a:xfrm>
            <a:off x="7808595" y="932815"/>
            <a:ext cx="4177030" cy="3030855"/>
          </a:xfrm>
          <a:prstGeom prst="rect">
            <a:avLst/>
          </a:prstGeom>
        </p:spPr>
      </p:pic>
      <p:sp>
        <p:nvSpPr>
          <p:cNvPr id="9" name="文本框 8"/>
          <p:cNvSpPr txBox="1"/>
          <p:nvPr/>
        </p:nvSpPr>
        <p:spPr>
          <a:xfrm>
            <a:off x="1670685" y="4067175"/>
            <a:ext cx="960120" cy="368300"/>
          </a:xfrm>
          <a:prstGeom prst="rect">
            <a:avLst/>
          </a:prstGeom>
          <a:noFill/>
        </p:spPr>
        <p:txBody>
          <a:bodyPr wrap="square" rtlCol="0">
            <a:spAutoFit/>
          </a:bodyPr>
          <a:p>
            <a:r>
              <a:rPr lang="zh-CN" altLang="en-US"/>
              <a:t>电传递</a:t>
            </a:r>
            <a:endParaRPr lang="zh-CN" altLang="en-US"/>
          </a:p>
        </p:txBody>
      </p:sp>
      <p:sp>
        <p:nvSpPr>
          <p:cNvPr id="10" name="文本框 9"/>
          <p:cNvSpPr txBox="1"/>
          <p:nvPr/>
        </p:nvSpPr>
        <p:spPr>
          <a:xfrm>
            <a:off x="9196070" y="4157345"/>
            <a:ext cx="2790190" cy="922020"/>
          </a:xfrm>
          <a:prstGeom prst="rect">
            <a:avLst/>
          </a:prstGeom>
          <a:noFill/>
        </p:spPr>
        <p:txBody>
          <a:bodyPr wrap="square" rtlCol="0">
            <a:spAutoFit/>
          </a:bodyPr>
          <a:p>
            <a:pPr algn="ctr"/>
            <a:r>
              <a:rPr lang="zh-CN" altLang="en-US"/>
              <a:t>化学传递</a:t>
            </a:r>
            <a:endParaRPr lang="zh-CN" altLang="en-US"/>
          </a:p>
          <a:p>
            <a:pPr algn="ctr"/>
            <a:r>
              <a:rPr lang="zh-CN" altLang="en-US"/>
              <a:t>（</a:t>
            </a:r>
            <a:r>
              <a:rPr lang="en-US" altLang="zh-CN"/>
              <a:t>GABA</a:t>
            </a:r>
            <a:r>
              <a:rPr lang="zh-CN" altLang="en-US"/>
              <a:t>、</a:t>
            </a:r>
            <a:r>
              <a:rPr lang="en-US" altLang="zh-CN"/>
              <a:t>NMDA</a:t>
            </a:r>
            <a:r>
              <a:rPr lang="zh-CN" altLang="en-US"/>
              <a:t>、</a:t>
            </a:r>
            <a:r>
              <a:rPr lang="en-US" altLang="zh-CN"/>
              <a:t>5-</a:t>
            </a:r>
            <a:r>
              <a:rPr lang="zh-CN" altLang="en-US"/>
              <a:t>羟色胺、去甲肾上腺素等）</a:t>
            </a:r>
            <a:endParaRPr lang="zh-CN" altLang="en-US"/>
          </a:p>
        </p:txBody>
      </p:sp>
      <p:sp>
        <p:nvSpPr>
          <p:cNvPr id="2" name="椭圆 1"/>
          <p:cNvSpPr/>
          <p:nvPr/>
        </p:nvSpPr>
        <p:spPr>
          <a:xfrm>
            <a:off x="723265" y="2677160"/>
            <a:ext cx="382905" cy="347980"/>
          </a:xfrm>
          <a:prstGeom prst="ellipse">
            <a:avLst/>
          </a:prstGeom>
          <a:ln w="19050"/>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Tree>
    <p:custDataLst>
      <p:tags r:id="rId6"/>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799465" y="1859915"/>
            <a:ext cx="10777855" cy="4389755"/>
          </a:xfrm>
        </p:spPr>
        <p:txBody>
          <a:bodyPr>
            <a:normAutofit/>
          </a:bodyPr>
          <a:p>
            <a:pPr>
              <a:lnSpc>
                <a:spcPct val="150000"/>
              </a:lnSpc>
            </a:pPr>
            <a:r>
              <a:rPr lang="zh-CN" altLang="en-US" sz="2000">
                <a:solidFill>
                  <a:schemeClr val="tx1"/>
                </a:solidFill>
                <a:latin typeface="+mn-ea"/>
                <a:cs typeface="Times New Roman" panose="02020603050405020304" charset="0"/>
              </a:rPr>
              <a:t>调节大脑皮层兴奋性（突触可塑性）</a:t>
            </a:r>
            <a:endParaRPr lang="zh-CN" altLang="en-US" sz="2000">
              <a:solidFill>
                <a:schemeClr val="tx1"/>
              </a:solidFill>
              <a:latin typeface="+mn-ea"/>
              <a:cs typeface="Times New Roman" panose="02020603050405020304" charset="0"/>
            </a:endParaRPr>
          </a:p>
          <a:p>
            <a:pPr>
              <a:lnSpc>
                <a:spcPct val="150000"/>
              </a:lnSpc>
            </a:pPr>
            <a:r>
              <a:rPr lang="zh-CN" altLang="en-US" sz="2000">
                <a:solidFill>
                  <a:schemeClr val="tx1"/>
                </a:solidFill>
                <a:latin typeface="+mn-ea"/>
                <a:cs typeface="Times New Roman" panose="02020603050405020304" charset="0"/>
              </a:rPr>
              <a:t>调节局部脑血流量</a:t>
            </a:r>
            <a:endParaRPr lang="zh-CN" altLang="en-US" sz="2000">
              <a:solidFill>
                <a:schemeClr val="tx1"/>
              </a:solidFill>
              <a:latin typeface="+mn-ea"/>
              <a:cs typeface="Times New Roman" panose="02020603050405020304" charset="0"/>
            </a:endParaRPr>
          </a:p>
          <a:p>
            <a:pPr>
              <a:lnSpc>
                <a:spcPct val="150000"/>
              </a:lnSpc>
            </a:pPr>
            <a:r>
              <a:rPr lang="zh-CN" altLang="en-US" sz="2000">
                <a:solidFill>
                  <a:schemeClr val="tx1"/>
                </a:solidFill>
                <a:latin typeface="+mn-ea"/>
                <a:cs typeface="Times New Roman" panose="02020603050405020304" charset="0"/>
              </a:rPr>
              <a:t>调节脑源性神经营养因子的分泌</a:t>
            </a:r>
            <a:endParaRPr lang="zh-CN" altLang="en-US" sz="2000">
              <a:solidFill>
                <a:schemeClr val="tx1"/>
              </a:solidFill>
              <a:latin typeface="+mn-ea"/>
              <a:cs typeface="Times New Roman" panose="02020603050405020304" charset="0"/>
            </a:endParaRPr>
          </a:p>
          <a:p>
            <a:pPr>
              <a:lnSpc>
                <a:spcPct val="150000"/>
              </a:lnSpc>
            </a:pPr>
            <a:r>
              <a:rPr lang="zh-CN" altLang="en-US" sz="2000">
                <a:solidFill>
                  <a:schemeClr val="tx1"/>
                </a:solidFill>
                <a:latin typeface="+mn-ea"/>
                <a:cs typeface="Times New Roman" panose="02020603050405020304" charset="0"/>
              </a:rPr>
              <a:t>调节神经递质的释放</a:t>
            </a:r>
            <a:endParaRPr lang="zh-CN" altLang="en-US" sz="2000">
              <a:solidFill>
                <a:schemeClr val="tx1"/>
              </a:solidFill>
              <a:latin typeface="+mn-ea"/>
              <a:cs typeface="Times New Roman" panose="02020603050405020304" charset="0"/>
            </a:endParaRPr>
          </a:p>
        </p:txBody>
      </p:sp>
      <p:sp>
        <p:nvSpPr>
          <p:cNvPr id="4" name="圆角矩形 3"/>
          <p:cNvSpPr/>
          <p:nvPr/>
        </p:nvSpPr>
        <p:spPr>
          <a:xfrm>
            <a:off x="1282065" y="829310"/>
            <a:ext cx="3118485" cy="66103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400"/>
              <a:t>影响机制</a:t>
            </a:r>
            <a:endParaRPr lang="zh-CN" altLang="en-US" sz="2400"/>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3"/>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475615" y="1427480"/>
            <a:ext cx="11240770" cy="4389755"/>
          </a:xfrm>
        </p:spPr>
        <p:txBody>
          <a:bodyPr>
            <a:noAutofit/>
          </a:bodyPr>
          <a:p>
            <a:pPr>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调节大脑皮层兴奋性（突触可塑性）</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突触：两个神经元之间或神经元与效应器细胞之间相互接触、并借以传递信息的部位。</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突触可塑性：</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神经细胞间的连接，即突触，其</a:t>
            </a:r>
            <a:r>
              <a:rPr lang="zh-CN" altLang="en-US" sz="1800" b="1">
                <a:solidFill>
                  <a:srgbClr val="FF0000"/>
                </a:solidFill>
                <a:latin typeface="微软雅黑" panose="020B0503020204020204" charset="-122"/>
                <a:ea typeface="微软雅黑" panose="020B0503020204020204" charset="-122"/>
                <a:cs typeface="微软雅黑" panose="020B0503020204020204" charset="-122"/>
                <a:sym typeface="+mn-ea"/>
              </a:rPr>
              <a:t>连接强度</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可调节的特性。在内因或外因刺激作用下,神经元突触在功能、结构形态或数目上可发生较为持久的变化,导致其传递效能随之发生改变,从而使神经环路发生适应性变化。</a:t>
            </a:r>
            <a:endParaRPr lang="zh-CN" altLang="en-US" sz="1800">
              <a:latin typeface="微软雅黑" panose="020B0503020204020204" charset="-122"/>
              <a:ea typeface="微软雅黑" panose="020B0503020204020204" charset="-122"/>
              <a:cs typeface="微软雅黑" panose="020B0503020204020204" charset="-122"/>
              <a:sym typeface="+mn-ea"/>
            </a:endParaRPr>
          </a:p>
          <a:p>
            <a:pPr lvl="2">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赫布可塑性：突触前神经元向突触后神经元的持续重复的刺激，可以导致传递效能的增加；</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稳态可塑性：负反馈机制，维持神经元活动的稳定状态；</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再可塑性：高层次的可塑性，基于一个前期刺激后，这个前期刺激能够持续存在，从而引起长时程增强</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抑制变化。</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08330" y="1859915"/>
            <a:ext cx="11240770" cy="4389755"/>
          </a:xfrm>
        </p:spPr>
        <p:txBody>
          <a:bodyPr>
            <a:normAutofit/>
          </a:bodyPr>
          <a:p>
            <a:pPr>
              <a:lnSpc>
                <a:spcPct val="150000"/>
              </a:lnSpc>
            </a:pPr>
            <a:r>
              <a:rPr lang="zh-CN" altLang="en-US" sz="2000">
                <a:solidFill>
                  <a:schemeClr val="tx1"/>
                </a:solidFill>
                <a:latin typeface="微软雅黑" panose="020B0503020204020204" charset="-122"/>
                <a:ea typeface="微软雅黑" panose="020B0503020204020204" charset="-122"/>
                <a:cs typeface="Times New Roman" panose="02020603050405020304" charset="0"/>
              </a:rPr>
              <a:t>调节大脑皮层兴奋性（突触可塑性）</a:t>
            </a:r>
            <a:endParaRPr lang="zh-CN" altLang="en-US" sz="2000">
              <a:solidFill>
                <a:schemeClr val="tx1"/>
              </a:solidFill>
              <a:latin typeface="微软雅黑" panose="020B0503020204020204" charset="-122"/>
              <a:ea typeface="微软雅黑" panose="020B0503020204020204" charset="-122"/>
              <a:cs typeface="Times New Roman" panose="02020603050405020304" charset="0"/>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Times New Roman" panose="02020603050405020304" charset="0"/>
              </a:rPr>
              <a:t>长时程增强：发生在两个神经元信号传递中的一种持久的增强现象；</a:t>
            </a:r>
            <a:endParaRPr lang="zh-CN" altLang="en-US" sz="1800">
              <a:solidFill>
                <a:schemeClr val="tx1"/>
              </a:solidFill>
              <a:latin typeface="微软雅黑" panose="020B0503020204020204" charset="-122"/>
              <a:ea typeface="微软雅黑" panose="020B0503020204020204" charset="-122"/>
              <a:cs typeface="Times New Roman" panose="02020603050405020304" charset="0"/>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Times New Roman" panose="02020603050405020304" charset="0"/>
              </a:rPr>
              <a:t>长时程抑制：与前者相反，这是一种持久的减弱现象。</a:t>
            </a:r>
            <a:endParaRPr lang="zh-CN" altLang="en-US" sz="1800">
              <a:solidFill>
                <a:schemeClr val="tx1"/>
              </a:solidFill>
              <a:latin typeface="微软雅黑" panose="020B0503020204020204" charset="-122"/>
              <a:ea typeface="微软雅黑" panose="020B0503020204020204" charset="-122"/>
              <a:cs typeface="Times New Roman" panose="02020603050405020304" charset="0"/>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graphicFrame>
        <p:nvGraphicFramePr>
          <p:cNvPr id="5" name="表格 4"/>
          <p:cNvGraphicFramePr/>
          <p:nvPr/>
        </p:nvGraphicFramePr>
        <p:xfrm>
          <a:off x="1829435" y="4861560"/>
          <a:ext cx="8533130" cy="1136015"/>
        </p:xfrm>
        <a:graphic>
          <a:graphicData uri="http://schemas.openxmlformats.org/drawingml/2006/table">
            <a:tbl>
              <a:tblPr firstRow="1" bandRow="1">
                <a:tableStyleId>{5C22544A-7EE6-4342-B048-85BDC9FD1C3A}</a:tableStyleId>
              </a:tblPr>
              <a:tblGrid>
                <a:gridCol w="4266565"/>
                <a:gridCol w="4266565"/>
              </a:tblGrid>
              <a:tr h="381000">
                <a:tc>
                  <a:txBody>
                    <a:bodyPr/>
                    <a:p>
                      <a:pPr algn="ctr">
                        <a:buNone/>
                      </a:pPr>
                      <a:r>
                        <a:rPr lang="en-US" altLang="zh-CN"/>
                        <a:t>rTMS</a:t>
                      </a:r>
                      <a:r>
                        <a:rPr lang="zh-CN" altLang="en-US"/>
                        <a:t>频率</a:t>
                      </a:r>
                      <a:endParaRPr lang="zh-CN" altLang="en-US"/>
                    </a:p>
                  </a:txBody>
                  <a:tcPr/>
                </a:tc>
                <a:tc>
                  <a:txBody>
                    <a:bodyPr/>
                    <a:p>
                      <a:pPr algn="ctr">
                        <a:buNone/>
                      </a:pPr>
                      <a:r>
                        <a:rPr lang="zh-CN" altLang="en-US"/>
                        <a:t>效果</a:t>
                      </a:r>
                      <a:endParaRPr lang="zh-CN" altLang="en-US"/>
                    </a:p>
                  </a:txBody>
                  <a:tcPr/>
                </a:tc>
              </a:tr>
              <a:tr h="374015">
                <a:tc>
                  <a:txBody>
                    <a:bodyPr/>
                    <a:p>
                      <a:pPr algn="ctr">
                        <a:buNone/>
                      </a:pPr>
                      <a:r>
                        <a:rPr lang="zh-CN" altLang="en-US"/>
                        <a:t>低频（</a:t>
                      </a:r>
                      <a:r>
                        <a:rPr lang="en-US" altLang="zh-CN"/>
                        <a:t>≤1 Hz</a:t>
                      </a:r>
                      <a:r>
                        <a:rPr lang="zh-CN" altLang="en-US"/>
                        <a:t>）</a:t>
                      </a:r>
                      <a:endParaRPr lang="en-US" altLang="zh-CN"/>
                    </a:p>
                  </a:txBody>
                  <a:tcPr/>
                </a:tc>
                <a:tc>
                  <a:txBody>
                    <a:bodyPr/>
                    <a:p>
                      <a:pPr algn="ctr">
                        <a:buNone/>
                      </a:pPr>
                      <a:r>
                        <a:rPr lang="en-US" altLang="zh-CN"/>
                        <a:t>LTD</a:t>
                      </a:r>
                      <a:r>
                        <a:rPr lang="zh-CN" altLang="en-US"/>
                        <a:t>，降低皮层兴奋性</a:t>
                      </a:r>
                      <a:endParaRPr lang="zh-CN" altLang="en-US"/>
                    </a:p>
                  </a:txBody>
                  <a:tcPr/>
                </a:tc>
              </a:tr>
              <a:tr h="381000">
                <a:tc>
                  <a:txBody>
                    <a:bodyPr/>
                    <a:p>
                      <a:pPr algn="ctr">
                        <a:buNone/>
                      </a:pPr>
                      <a:r>
                        <a:rPr lang="zh-CN" altLang="en-US" sz="1800">
                          <a:sym typeface="+mn-ea"/>
                        </a:rPr>
                        <a:t>高频（</a:t>
                      </a:r>
                      <a:r>
                        <a:rPr lang="en-US" altLang="zh-CN" sz="1800">
                          <a:sym typeface="+mn-ea"/>
                        </a:rPr>
                        <a:t>&gt;1 Hz</a:t>
                      </a:r>
                      <a:r>
                        <a:rPr lang="zh-CN" altLang="en-US" sz="1800">
                          <a:sym typeface="+mn-ea"/>
                        </a:rPr>
                        <a:t>）</a:t>
                      </a:r>
                      <a:endParaRPr lang="en-US" altLang="zh-CN"/>
                    </a:p>
                  </a:txBody>
                  <a:tcPr/>
                </a:tc>
                <a:tc>
                  <a:txBody>
                    <a:bodyPr/>
                    <a:p>
                      <a:pPr algn="ctr">
                        <a:buNone/>
                      </a:pPr>
                      <a:r>
                        <a:rPr lang="en-US" altLang="zh-CN"/>
                        <a:t>LTP</a:t>
                      </a:r>
                      <a:r>
                        <a:rPr lang="zh-CN" altLang="en-US"/>
                        <a:t>，增加皮层兴奋性</a:t>
                      </a:r>
                      <a:endParaRPr lang="zh-CN" altLang="en-US"/>
                    </a:p>
                  </a:txBody>
                  <a:tcPr/>
                </a:tc>
              </a:tr>
            </a:tbl>
          </a:graphicData>
        </a:graphic>
      </p:graphicFrame>
      <p:pic>
        <p:nvPicPr>
          <p:cNvPr id="7" name="图片 6"/>
          <p:cNvPicPr>
            <a:picLocks noChangeAspect="1"/>
          </p:cNvPicPr>
          <p:nvPr/>
        </p:nvPicPr>
        <p:blipFill>
          <a:blip r:embed="rId3"/>
          <a:stretch>
            <a:fillRect/>
          </a:stretch>
        </p:blipFill>
        <p:spPr>
          <a:xfrm>
            <a:off x="8961120" y="1086485"/>
            <a:ext cx="2439035" cy="3427730"/>
          </a:xfrm>
          <a:prstGeom prst="rect">
            <a:avLst/>
          </a:prstGeom>
        </p:spPr>
      </p:pic>
    </p:spTree>
    <p:custDataLst>
      <p:tags r:id="rId4"/>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00075" y="1337310"/>
            <a:ext cx="10992485" cy="4389755"/>
          </a:xfrm>
        </p:spPr>
        <p:txBody>
          <a:bodyPr>
            <a:normAutofit/>
          </a:bodyPr>
          <a:p>
            <a:pPr lvl="0">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调节局部血流量：</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en-US" altLang="zh-CN" sz="1800">
                <a:solidFill>
                  <a:schemeClr val="tx1"/>
                </a:solidFill>
                <a:latin typeface="微软雅黑" panose="020B0503020204020204" charset="-122"/>
                <a:ea typeface="微软雅黑" panose="020B0503020204020204" charset="-122"/>
                <a:cs typeface="微软雅黑" panose="020B0503020204020204" charset="-122"/>
              </a:rPr>
              <a:t>TMS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能对皮质局部代谢水平和脑血流有着调节作用，可使局部脑血流和血流速度增加，有利于神经细胞的生长，形成新的树突和轴突。</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pic>
        <p:nvPicPr>
          <p:cNvPr id="2" name="图片 1"/>
          <p:cNvPicPr>
            <a:picLocks noChangeAspect="1"/>
          </p:cNvPicPr>
          <p:nvPr/>
        </p:nvPicPr>
        <p:blipFill>
          <a:blip r:embed="rId3"/>
          <a:stretch>
            <a:fillRect/>
          </a:stretch>
        </p:blipFill>
        <p:spPr>
          <a:xfrm>
            <a:off x="2757805" y="3108325"/>
            <a:ext cx="6676390" cy="3561715"/>
          </a:xfrm>
          <a:prstGeom prst="rect">
            <a:avLst/>
          </a:prstGeom>
        </p:spPr>
      </p:pic>
    </p:spTree>
    <p:custDataLst>
      <p:tags r:id="rId4"/>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534035" y="1222375"/>
            <a:ext cx="11240770" cy="4389755"/>
          </a:xfrm>
        </p:spPr>
        <p:txBody>
          <a:bodyPr>
            <a:normAutofit/>
          </a:bodyPr>
          <a:p>
            <a:pPr lvl="0">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脑源性神经营养因子：</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en-US" altLang="zh-CN" sz="1800">
                <a:solidFill>
                  <a:schemeClr val="tx1"/>
                </a:solidFill>
                <a:latin typeface="微软雅黑" panose="020B0503020204020204" charset="-122"/>
                <a:ea typeface="微软雅黑" panose="020B0503020204020204" charset="-122"/>
                <a:cs typeface="微软雅黑" panose="020B0503020204020204" charset="-122"/>
              </a:rPr>
              <a:t>brain-derived neurotrophic factor</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BDNF</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：大脑中最为丰富的蛋白质，</a:t>
            </a:r>
            <a:r>
              <a:rPr lang="zh-CN" altLang="en-US" sz="1800">
                <a:solidFill>
                  <a:srgbClr val="FF0000"/>
                </a:solidFill>
                <a:latin typeface="微软雅黑" panose="020B0503020204020204" charset="-122"/>
                <a:ea typeface="微软雅黑" panose="020B0503020204020204" charset="-122"/>
                <a:cs typeface="微软雅黑" panose="020B0503020204020204" charset="-122"/>
              </a:rPr>
              <a:t>在脑部可以促进神经元的生长，也能促进大脑神经突触的成形</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BDNF</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与</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TrkB</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结合后对中枢神经系统损伤和可塑性发挥着重要作用。</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作用：</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增加突触可塑性，影响</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LTP</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促进神经发生尤其是海马的神经发生；</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促进细胞生存的作用。</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graphicFrame>
        <p:nvGraphicFramePr>
          <p:cNvPr id="5" name="表格 4"/>
          <p:cNvGraphicFramePr/>
          <p:nvPr>
            <p:custDataLst>
              <p:tags r:id="rId3"/>
            </p:custDataLst>
          </p:nvPr>
        </p:nvGraphicFramePr>
        <p:xfrm>
          <a:off x="2560955" y="5612130"/>
          <a:ext cx="7187565" cy="762000"/>
        </p:xfrm>
        <a:graphic>
          <a:graphicData uri="http://schemas.openxmlformats.org/drawingml/2006/table">
            <a:tbl>
              <a:tblPr firstRow="1" bandRow="1">
                <a:tableStyleId>{5C22544A-7EE6-4342-B048-85BDC9FD1C3A}</a:tableStyleId>
              </a:tblPr>
              <a:tblGrid>
                <a:gridCol w="7187565"/>
              </a:tblGrid>
              <a:tr h="381000">
                <a:tc>
                  <a:txBody>
                    <a:bodyPr/>
                    <a:p>
                      <a:pPr algn="ctr">
                        <a:buNone/>
                      </a:pPr>
                      <a:r>
                        <a:rPr lang="zh-CN" altLang="en-US"/>
                        <a:t>低频或高频</a:t>
                      </a:r>
                      <a:r>
                        <a:rPr lang="en-US" altLang="zh-CN"/>
                        <a:t>rTMS</a:t>
                      </a:r>
                      <a:r>
                        <a:rPr lang="zh-CN" altLang="en-US"/>
                        <a:t>均可调节</a:t>
                      </a:r>
                      <a:r>
                        <a:rPr lang="en-US" altLang="zh-CN"/>
                        <a:t>BDNF-TrkB</a:t>
                      </a:r>
                      <a:r>
                        <a:rPr lang="zh-CN" altLang="en-US"/>
                        <a:t>信号通道</a:t>
                      </a:r>
                      <a:endParaRPr lang="zh-CN" altLang="en-US"/>
                    </a:p>
                  </a:txBody>
                  <a:tcPr/>
                </a:tc>
              </a:tr>
              <a:tr h="381000">
                <a:tc>
                  <a:txBody>
                    <a:bodyPr/>
                    <a:p>
                      <a:pPr algn="ctr">
                        <a:buNone/>
                      </a:pPr>
                      <a:r>
                        <a:rPr lang="zh-CN" altLang="en-US"/>
                        <a:t>低频和高频</a:t>
                      </a:r>
                      <a:r>
                        <a:rPr lang="en-US" altLang="zh-CN"/>
                        <a:t>rTMS</a:t>
                      </a:r>
                      <a:r>
                        <a:rPr lang="zh-CN" altLang="en-US"/>
                        <a:t>均对</a:t>
                      </a:r>
                      <a:r>
                        <a:rPr lang="en-US" altLang="zh-CN"/>
                        <a:t>NMDA</a:t>
                      </a:r>
                      <a:r>
                        <a:rPr lang="zh-CN" altLang="en-US"/>
                        <a:t>受体起着调控作用</a:t>
                      </a:r>
                      <a:endParaRPr lang="zh-CN" altLang="en-US"/>
                    </a:p>
                  </a:txBody>
                  <a:tcPr/>
                </a:tc>
              </a:tr>
            </a:tbl>
          </a:graphicData>
        </a:graphic>
      </p:graphicFrame>
    </p:spTree>
    <p:custDataLst>
      <p:tags r:id="rId4"/>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534035" y="1615440"/>
            <a:ext cx="11240770" cy="4389755"/>
          </a:xfrm>
        </p:spPr>
        <p:txBody>
          <a:bodyPr>
            <a:normAutofit/>
          </a:bodyPr>
          <a:p>
            <a:pPr lvl="0">
              <a:lnSpc>
                <a:spcPct val="150000"/>
              </a:lnSpc>
            </a:pPr>
            <a:r>
              <a:rPr lang="zh-CN" altLang="en-US" sz="2400">
                <a:solidFill>
                  <a:schemeClr val="tx1"/>
                </a:solidFill>
                <a:latin typeface="微软雅黑" panose="020B0503020204020204" charset="-122"/>
                <a:ea typeface="微软雅黑" panose="020B0503020204020204" charset="-122"/>
                <a:cs typeface="微软雅黑" panose="020B0503020204020204" charset="-122"/>
              </a:rPr>
              <a:t>调节神经递质的释放：</a:t>
            </a:r>
            <a:endParaRPr lang="zh-CN" altLang="en-US" sz="24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去甲肾上腺素、</a:t>
            </a:r>
            <a:r>
              <a:rPr lang="en-US" altLang="zh-CN" sz="2000">
                <a:solidFill>
                  <a:schemeClr val="tx1"/>
                </a:solidFill>
                <a:latin typeface="微软雅黑" panose="020B0503020204020204" charset="-122"/>
                <a:ea typeface="微软雅黑" panose="020B0503020204020204" charset="-122"/>
                <a:cs typeface="微软雅黑" panose="020B0503020204020204" charset="-122"/>
              </a:rPr>
              <a:t>5-</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羟色胺以及多巴胺等。</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有研究表明：rTMS可以促进PSD（卒中后抑郁）患者纹状体及海马</a:t>
            </a:r>
            <a:r>
              <a:rPr lang="zh-CN" altLang="en-US" sz="2000">
                <a:solidFill>
                  <a:srgbClr val="FF0000"/>
                </a:solidFill>
                <a:latin typeface="微软雅黑" panose="020B0503020204020204" charset="-122"/>
                <a:ea typeface="微软雅黑" panose="020B0503020204020204" charset="-122"/>
                <a:cs typeface="微软雅黑" panose="020B0503020204020204" charset="-122"/>
              </a:rPr>
              <a:t>释放更多的多巴胺、去甲肾上腺素、5-羟色胺</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等神经递质，在调控神经递质含量的同时降低每个单位大脑皮质去甲肾上腺素能受体的数量，使下丘脑突触后膜5-羟色胺受体敏感性削弱，从而缓解抑郁情绪。</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NMDA</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的调控也能体现出对神经递质释放的影响。</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3"/>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5" name="图片 14"/>
          <p:cNvPicPr>
            <a:picLocks noChangeAspect="1"/>
          </p:cNvPicPr>
          <p:nvPr/>
        </p:nvPicPr>
        <p:blipFill>
          <a:blip r:embed="rId1"/>
          <a:stretch>
            <a:fillRect/>
          </a:stretch>
        </p:blipFill>
        <p:spPr>
          <a:xfrm>
            <a:off x="502920" y="893445"/>
            <a:ext cx="11186160" cy="5720715"/>
          </a:xfrm>
          <a:prstGeom prst="rect">
            <a:avLst/>
          </a:prstGeom>
        </p:spPr>
      </p:pic>
      <p:cxnSp>
        <p:nvCxnSpPr>
          <p:cNvPr id="16" name="直接连接符 15"/>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17" name="图片 16" descr="51miz-E876437-B1D27107"/>
          <p:cNvPicPr>
            <a:picLocks noChangeAspect="1"/>
          </p:cNvPicPr>
          <p:nvPr/>
        </p:nvPicPr>
        <p:blipFill>
          <a:blip r:embed="rId2"/>
          <a:stretch>
            <a:fillRect/>
          </a:stretch>
        </p:blipFill>
        <p:spPr>
          <a:xfrm flipH="1">
            <a:off x="11430" y="22860"/>
            <a:ext cx="1075055" cy="806450"/>
          </a:xfrm>
          <a:prstGeom prst="rect">
            <a:avLst/>
          </a:prstGeom>
        </p:spPr>
      </p:pic>
      <p:sp>
        <p:nvSpPr>
          <p:cNvPr id="18" name="文本框 17"/>
          <p:cNvSpPr txBox="1"/>
          <p:nvPr>
            <p:custDataLst>
              <p:tags r:id="rId3"/>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4"/>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16" name="直接连接符 15"/>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17" name="图片 16"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18" name="文本框 17"/>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
        <p:nvSpPr>
          <p:cNvPr id="2" name="文本框 1"/>
          <p:cNvSpPr txBox="1"/>
          <p:nvPr/>
        </p:nvSpPr>
        <p:spPr>
          <a:xfrm>
            <a:off x="884555" y="1569720"/>
            <a:ext cx="10422890" cy="3494405"/>
          </a:xfrm>
          <a:prstGeom prst="rect">
            <a:avLst/>
          </a:prstGeom>
          <a:noFill/>
        </p:spPr>
        <p:txBody>
          <a:bodyPr wrap="square" rtlCol="0">
            <a:noAutofit/>
          </a:bodyPr>
          <a:p>
            <a:r>
              <a:rPr lang="zh-CN" altLang="en-US" sz="2800"/>
              <a:t>思考：</a:t>
            </a:r>
            <a:endParaRPr lang="zh-CN" altLang="en-US" sz="2800"/>
          </a:p>
          <a:p>
            <a:endParaRPr lang="zh-CN" altLang="en-US" sz="2800"/>
          </a:p>
          <a:p>
            <a:pPr indent="457200"/>
            <a:r>
              <a:rPr lang="zh-CN" altLang="en-US" sz="2800"/>
              <a:t>在刺激强度相同的情况下，在单个刺激表现相同的情况下，频率的差异为什么会导致效果的相反？</a:t>
            </a:r>
            <a:endParaRPr lang="zh-CN" altLang="en-US" sz="2800"/>
          </a:p>
          <a:p>
            <a:endParaRPr lang="zh-CN" altLang="en-US" sz="2800"/>
          </a:p>
          <a:p>
            <a:pPr indent="457200"/>
            <a:r>
              <a:rPr lang="zh-CN" altLang="en-US" sz="2800"/>
              <a:t>从宏观角度出发，是否由于外界节律性刺激与神经元自发活动发生交互？</a:t>
            </a:r>
            <a:endParaRPr lang="zh-CN" altLang="en-US" sz="2800"/>
          </a:p>
        </p:txBody>
      </p:sp>
    </p:spTree>
    <p:custDataLst>
      <p:tags r:id="rId3"/>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7" name="Freeform 19"/>
          <p:cNvSpPr/>
          <p:nvPr>
            <p:custDataLst>
              <p:tags r:id="rId1"/>
            </p:custDataLst>
          </p:nvPr>
        </p:nvSpPr>
        <p:spPr>
          <a:xfrm>
            <a:off x="2848928" y="1893253"/>
            <a:ext cx="2046934" cy="3058022"/>
          </a:xfrm>
          <a:custGeom>
            <a:avLst/>
            <a:gdLst>
              <a:gd name="connsiteX0" fmla="*/ 2901948 w 3176987"/>
              <a:gd name="connsiteY0" fmla="*/ 0 h 2901950"/>
              <a:gd name="connsiteX1" fmla="*/ 2901948 w 3176987"/>
              <a:gd name="connsiteY1" fmla="*/ 1181659 h 2901950"/>
              <a:gd name="connsiteX2" fmla="*/ 3176987 w 3176987"/>
              <a:gd name="connsiteY2" fmla="*/ 1450976 h 2901950"/>
              <a:gd name="connsiteX3" fmla="*/ 2901947 w 3176987"/>
              <a:gd name="connsiteY3" fmla="*/ 1720294 h 2901950"/>
              <a:gd name="connsiteX4" fmla="*/ 2901948 w 3176987"/>
              <a:gd name="connsiteY4" fmla="*/ 2901950 h 2901950"/>
              <a:gd name="connsiteX5" fmla="*/ 2 w 3176987"/>
              <a:gd name="connsiteY5" fmla="*/ 2901950 h 2901950"/>
              <a:gd name="connsiteX6" fmla="*/ 0 w 3176987"/>
              <a:gd name="connsiteY6" fmla="*/ 1 h 290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987" h="2901950">
                <a:moveTo>
                  <a:pt x="2901948" y="0"/>
                </a:moveTo>
                <a:lnTo>
                  <a:pt x="2901948" y="1181659"/>
                </a:lnTo>
                <a:lnTo>
                  <a:pt x="3176987" y="1450976"/>
                </a:lnTo>
                <a:lnTo>
                  <a:pt x="2901947" y="1720294"/>
                </a:lnTo>
                <a:lnTo>
                  <a:pt x="2901948" y="2901950"/>
                </a:lnTo>
                <a:lnTo>
                  <a:pt x="2" y="2901950"/>
                </a:lnTo>
                <a:lnTo>
                  <a:pt x="0" y="1"/>
                </a:lnTo>
                <a:close/>
              </a:path>
            </a:pathLst>
          </a:custGeom>
          <a:solidFill>
            <a:srgbClr val="17D594"/>
          </a:solidFill>
          <a:ln w="19050">
            <a:noFill/>
          </a:ln>
        </p:spPr>
        <p:style>
          <a:lnRef idx="2">
            <a:srgbClr val="376FFF">
              <a:shade val="50000"/>
            </a:srgbClr>
          </a:lnRef>
          <a:fillRef idx="1">
            <a:srgbClr val="376FFF"/>
          </a:fillRef>
          <a:effectRef idx="0">
            <a:srgbClr val="376FFF"/>
          </a:effectRef>
          <a:fontRef idx="minor">
            <a:srgbClr val="FFFFFF"/>
          </a:fontRef>
        </p:style>
        <p:txBody>
          <a:bodyPr rot="0" spcFirstLastPara="0" vertOverflow="overflow" horzOverflow="overflow" vert="horz" wrap="square" lIns="648843" tIns="406393" rIns="426685" bIns="406392" numCol="1" spcCol="0" rtlCol="0" fromWordArt="0" anchor="ctr" anchorCtr="0" forceAA="0" compatLnSpc="1">
            <a:noAutofit/>
          </a:bodyPr>
          <a:p>
            <a:pPr algn="ctr">
              <a:lnSpc>
                <a:spcPct val="130000"/>
              </a:lnSpc>
            </a:pPr>
            <a:endPar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endParaRPr>
          </a:p>
          <a:p>
            <a:pPr algn="ctr">
              <a:lnSpc>
                <a:spcPct val="130000"/>
              </a:lnSpc>
            </a:pPr>
            <a:r>
              <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rPr>
              <a:t>TMS</a:t>
            </a:r>
            <a:endPar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endParaRPr>
          </a:p>
          <a:p>
            <a:pPr algn="ctr">
              <a:lnSpc>
                <a:spcPct val="130000"/>
              </a:lnSpc>
            </a:pPr>
            <a:r>
              <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rPr>
              <a:t>作用机制及原理</a:t>
            </a:r>
            <a:endPar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139" name="Freeform 25"/>
          <p:cNvSpPr/>
          <p:nvPr>
            <p:custDataLst>
              <p:tags r:id="rId2"/>
            </p:custDataLst>
          </p:nvPr>
        </p:nvSpPr>
        <p:spPr>
          <a:xfrm>
            <a:off x="5075873" y="1893253"/>
            <a:ext cx="2046934" cy="3058022"/>
          </a:xfrm>
          <a:custGeom>
            <a:avLst/>
            <a:gdLst>
              <a:gd name="connsiteX0" fmla="*/ 2901950 w 3176989"/>
              <a:gd name="connsiteY0" fmla="*/ 0 h 2901951"/>
              <a:gd name="connsiteX1" fmla="*/ 2901949 w 3176989"/>
              <a:gd name="connsiteY1" fmla="*/ 1181659 h 2901951"/>
              <a:gd name="connsiteX2" fmla="*/ 3176989 w 3176989"/>
              <a:gd name="connsiteY2" fmla="*/ 1450977 h 2901951"/>
              <a:gd name="connsiteX3" fmla="*/ 2901951 w 3176989"/>
              <a:gd name="connsiteY3" fmla="*/ 1720295 h 2901951"/>
              <a:gd name="connsiteX4" fmla="*/ 2901949 w 3176989"/>
              <a:gd name="connsiteY4" fmla="*/ 2901951 h 2901951"/>
              <a:gd name="connsiteX5" fmla="*/ 0 w 3176989"/>
              <a:gd name="connsiteY5" fmla="*/ 2901950 h 2901951"/>
              <a:gd name="connsiteX6" fmla="*/ 1 w 3176989"/>
              <a:gd name="connsiteY6" fmla="*/ 1 h 2901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989" h="2901951">
                <a:moveTo>
                  <a:pt x="2901950" y="0"/>
                </a:moveTo>
                <a:lnTo>
                  <a:pt x="2901949" y="1181659"/>
                </a:lnTo>
                <a:lnTo>
                  <a:pt x="3176989" y="1450977"/>
                </a:lnTo>
                <a:lnTo>
                  <a:pt x="2901951" y="1720295"/>
                </a:lnTo>
                <a:lnTo>
                  <a:pt x="2901949" y="2901951"/>
                </a:lnTo>
                <a:lnTo>
                  <a:pt x="0" y="2901950"/>
                </a:lnTo>
                <a:lnTo>
                  <a:pt x="1" y="1"/>
                </a:lnTo>
                <a:close/>
              </a:path>
            </a:pathLst>
          </a:custGeom>
          <a:solidFill>
            <a:srgbClr val="376FFF"/>
          </a:solidFill>
          <a:ln w="19050">
            <a:noFill/>
          </a:ln>
        </p:spPr>
        <p:style>
          <a:lnRef idx="2">
            <a:srgbClr val="376FFF">
              <a:shade val="50000"/>
            </a:srgbClr>
          </a:lnRef>
          <a:fillRef idx="1">
            <a:srgbClr val="376FFF"/>
          </a:fillRef>
          <a:effectRef idx="0">
            <a:srgbClr val="376FFF"/>
          </a:effectRef>
          <a:fontRef idx="minor">
            <a:srgbClr val="FFFFFF"/>
          </a:fontRef>
        </p:style>
        <p:txBody>
          <a:bodyPr rot="0" spcFirstLastPara="0" vertOverflow="overflow" horzOverflow="overflow" vert="horz" wrap="square" lIns="648174" tIns="406393" rIns="427354" bIns="406392" numCol="1" spcCol="0" rtlCol="0" fromWordArt="0" anchor="ctr" anchorCtr="0" forceAA="0" compatLnSpc="1">
            <a:noAutofit/>
          </a:bodyPr>
          <a:p>
            <a:pPr algn="ctr">
              <a:lnSpc>
                <a:spcPct val="130000"/>
              </a:lnSpc>
            </a:pPr>
            <a:r>
              <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rPr>
              <a:t>TMS</a:t>
            </a:r>
            <a:endPar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endParaRPr>
          </a:p>
          <a:p>
            <a:pPr algn="ctr">
              <a:lnSpc>
                <a:spcPct val="130000"/>
              </a:lnSpc>
            </a:pPr>
            <a:r>
              <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rPr>
              <a:t>技术组成</a:t>
            </a:r>
            <a:endPar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43" name="任意多边形: 形状 42"/>
          <p:cNvSpPr/>
          <p:nvPr>
            <p:custDataLst>
              <p:tags r:id="rId3"/>
            </p:custDataLst>
          </p:nvPr>
        </p:nvSpPr>
        <p:spPr>
          <a:xfrm>
            <a:off x="2843213" y="2913698"/>
            <a:ext cx="517923" cy="1030493"/>
          </a:xfrm>
          <a:custGeom>
            <a:avLst/>
            <a:gdLst>
              <a:gd name="connsiteX0" fmla="*/ 2721 w 517923"/>
              <a:gd name="connsiteY0" fmla="*/ 0 h 1030493"/>
              <a:gd name="connsiteX1" fmla="*/ 517923 w 517923"/>
              <a:gd name="connsiteY1" fmla="*/ 515247 h 1030493"/>
              <a:gd name="connsiteX2" fmla="*/ 2721 w 517923"/>
              <a:gd name="connsiteY2" fmla="*/ 1030493 h 1030493"/>
              <a:gd name="connsiteX3" fmla="*/ 0 w 517923"/>
              <a:gd name="connsiteY3" fmla="*/ 1030219 h 1030493"/>
              <a:gd name="connsiteX4" fmla="*/ 0 w 517923"/>
              <a:gd name="connsiteY4" fmla="*/ 274 h 1030493"/>
              <a:gd name="connsiteX5" fmla="*/ 2721 w 517923"/>
              <a:gd name="connsiteY5" fmla="*/ 0 h 103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7923" h="1030493">
                <a:moveTo>
                  <a:pt x="2721" y="0"/>
                </a:moveTo>
                <a:cubicBezTo>
                  <a:pt x="287260" y="0"/>
                  <a:pt x="517923" y="230683"/>
                  <a:pt x="517923" y="515247"/>
                </a:cubicBezTo>
                <a:cubicBezTo>
                  <a:pt x="517923" y="799810"/>
                  <a:pt x="287260" y="1030493"/>
                  <a:pt x="2721" y="1030493"/>
                </a:cubicBezTo>
                <a:lnTo>
                  <a:pt x="0" y="1030219"/>
                </a:lnTo>
                <a:lnTo>
                  <a:pt x="0" y="274"/>
                </a:lnTo>
                <a:lnTo>
                  <a:pt x="2721" y="0"/>
                </a:lnTo>
                <a:close/>
              </a:path>
            </a:pathLst>
          </a:custGeom>
          <a:gradFill>
            <a:gsLst>
              <a:gs pos="2000">
                <a:srgbClr val="17D594">
                  <a:lumMod val="10000"/>
                  <a:lumOff val="90000"/>
                </a:srgbClr>
              </a:gs>
              <a:gs pos="100000">
                <a:srgbClr val="17D594">
                  <a:lumMod val="10000"/>
                  <a:lumOff val="90000"/>
                </a:srgbClr>
              </a:gs>
            </a:gsLst>
            <a:lin ang="2700000" scaled="0"/>
          </a:gradFill>
          <a:ln>
            <a:noFill/>
          </a:ln>
        </p:spPr>
        <p:style>
          <a:lnRef idx="2">
            <a:srgbClr val="376FFF">
              <a:shade val="50000"/>
            </a:srgbClr>
          </a:lnRef>
          <a:fillRef idx="1">
            <a:srgbClr val="376FFF"/>
          </a:fillRef>
          <a:effectRef idx="0">
            <a:srgbClr val="376FFF"/>
          </a:effectRef>
          <a:fontRef idx="minor">
            <a:srgbClr val="FFFFFF"/>
          </a:fontRef>
        </p:style>
        <p:txBody>
          <a:bodyPr rot="0" spcFirstLastPara="0" vertOverflow="overflow" horzOverflow="overflow" vert="horz" wrap="none" lIns="93447" tIns="195610" rIns="146311" bIns="208993" numCol="1" spcCol="0" rtlCol="0" fromWordArt="0" anchor="ctr" anchorCtr="0" forceAA="0" compatLnSpc="1">
            <a:noAutofit/>
          </a:bodyPr>
          <a:p>
            <a:pPr algn="ctr"/>
            <a:r>
              <a:rPr lang="en-US" altLang="zh-CN" sz="3200" b="1">
                <a:solidFill>
                  <a:schemeClr val="tx1"/>
                </a:solidFill>
                <a:latin typeface="Times New Roman" panose="02020603050405020304" charset="0"/>
                <a:ea typeface="楷体" panose="02010609060101010101" charset="-122"/>
                <a:cs typeface="Times New Roman" panose="02020603050405020304" charset="0"/>
                <a:sym typeface="+mn-ea"/>
              </a:rPr>
              <a:t>2</a:t>
            </a:r>
            <a:endParaRPr lang="en-US" altLang="zh-CN" sz="3200" b="1">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46" name="任意多边形: 形状 45"/>
          <p:cNvSpPr/>
          <p:nvPr>
            <p:custDataLst>
              <p:tags r:id="rId4"/>
            </p:custDataLst>
          </p:nvPr>
        </p:nvSpPr>
        <p:spPr>
          <a:xfrm>
            <a:off x="5070158" y="2913698"/>
            <a:ext cx="517923" cy="1030493"/>
          </a:xfrm>
          <a:custGeom>
            <a:avLst/>
            <a:gdLst>
              <a:gd name="connsiteX0" fmla="*/ 2721 w 517923"/>
              <a:gd name="connsiteY0" fmla="*/ 0 h 1030493"/>
              <a:gd name="connsiteX1" fmla="*/ 517923 w 517923"/>
              <a:gd name="connsiteY1" fmla="*/ 515247 h 1030493"/>
              <a:gd name="connsiteX2" fmla="*/ 2721 w 517923"/>
              <a:gd name="connsiteY2" fmla="*/ 1030493 h 1030493"/>
              <a:gd name="connsiteX3" fmla="*/ 0 w 517923"/>
              <a:gd name="connsiteY3" fmla="*/ 1030219 h 1030493"/>
              <a:gd name="connsiteX4" fmla="*/ 0 w 517923"/>
              <a:gd name="connsiteY4" fmla="*/ 274 h 1030493"/>
              <a:gd name="connsiteX5" fmla="*/ 2721 w 517923"/>
              <a:gd name="connsiteY5" fmla="*/ 0 h 103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7923" h="1030493">
                <a:moveTo>
                  <a:pt x="2721" y="0"/>
                </a:moveTo>
                <a:cubicBezTo>
                  <a:pt x="287260" y="0"/>
                  <a:pt x="517923" y="230683"/>
                  <a:pt x="517923" y="515247"/>
                </a:cubicBezTo>
                <a:cubicBezTo>
                  <a:pt x="517923" y="799810"/>
                  <a:pt x="287260" y="1030493"/>
                  <a:pt x="2721" y="1030493"/>
                </a:cubicBezTo>
                <a:lnTo>
                  <a:pt x="0" y="1030219"/>
                </a:lnTo>
                <a:lnTo>
                  <a:pt x="0" y="274"/>
                </a:lnTo>
                <a:lnTo>
                  <a:pt x="2721" y="0"/>
                </a:lnTo>
                <a:close/>
              </a:path>
            </a:pathLst>
          </a:custGeom>
          <a:gradFill>
            <a:gsLst>
              <a:gs pos="2000">
                <a:srgbClr val="376FFF">
                  <a:lumMod val="10000"/>
                  <a:lumOff val="90000"/>
                </a:srgbClr>
              </a:gs>
              <a:gs pos="100000">
                <a:srgbClr val="376FFF">
                  <a:lumMod val="10000"/>
                  <a:lumOff val="90000"/>
                </a:srgbClr>
              </a:gs>
            </a:gsLst>
            <a:lin ang="2700000" scaled="0"/>
          </a:gradFill>
          <a:ln>
            <a:noFill/>
          </a:ln>
        </p:spPr>
        <p:style>
          <a:lnRef idx="2">
            <a:srgbClr val="376FFF">
              <a:shade val="50000"/>
            </a:srgbClr>
          </a:lnRef>
          <a:fillRef idx="1">
            <a:srgbClr val="376FFF"/>
          </a:fillRef>
          <a:effectRef idx="0">
            <a:srgbClr val="376FFF"/>
          </a:effectRef>
          <a:fontRef idx="minor">
            <a:srgbClr val="FFFFFF"/>
          </a:fontRef>
        </p:style>
        <p:txBody>
          <a:bodyPr rot="0" spcFirstLastPara="0" vertOverflow="overflow" horzOverflow="overflow" vert="horz" wrap="none" lIns="94117" tIns="195610" rIns="145641" bIns="208993" numCol="1" spcCol="0" rtlCol="0" fromWordArt="0" anchor="ctr" anchorCtr="0" forceAA="0" compatLnSpc="1">
            <a:noAutofit/>
          </a:bodyPr>
          <a:p>
            <a:pPr algn="ctr"/>
            <a:r>
              <a:rPr lang="en-US" altLang="zh-CN" sz="3200" b="1">
                <a:solidFill>
                  <a:schemeClr val="tx1"/>
                </a:solidFill>
                <a:latin typeface="Times New Roman" panose="02020603050405020304" charset="0"/>
                <a:ea typeface="楷体" panose="02010609060101010101" charset="-122"/>
                <a:cs typeface="Times New Roman" panose="02020603050405020304" charset="0"/>
                <a:sym typeface="+mn-ea"/>
              </a:rPr>
              <a:t>3</a:t>
            </a:r>
            <a:endParaRPr lang="en-US" altLang="zh-CN" sz="3200" b="1">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6" name="Freeform 19"/>
          <p:cNvSpPr/>
          <p:nvPr>
            <p:custDataLst>
              <p:tags r:id="rId5"/>
            </p:custDataLst>
          </p:nvPr>
        </p:nvSpPr>
        <p:spPr>
          <a:xfrm>
            <a:off x="7301548" y="1893253"/>
            <a:ext cx="2046934" cy="3058022"/>
          </a:xfrm>
          <a:custGeom>
            <a:avLst/>
            <a:gdLst>
              <a:gd name="connsiteX0" fmla="*/ 2901948 w 3176987"/>
              <a:gd name="connsiteY0" fmla="*/ 0 h 2901950"/>
              <a:gd name="connsiteX1" fmla="*/ 2901948 w 3176987"/>
              <a:gd name="connsiteY1" fmla="*/ 1181659 h 2901950"/>
              <a:gd name="connsiteX2" fmla="*/ 3176987 w 3176987"/>
              <a:gd name="connsiteY2" fmla="*/ 1450976 h 2901950"/>
              <a:gd name="connsiteX3" fmla="*/ 2901947 w 3176987"/>
              <a:gd name="connsiteY3" fmla="*/ 1720294 h 2901950"/>
              <a:gd name="connsiteX4" fmla="*/ 2901948 w 3176987"/>
              <a:gd name="connsiteY4" fmla="*/ 2901950 h 2901950"/>
              <a:gd name="connsiteX5" fmla="*/ 2 w 3176987"/>
              <a:gd name="connsiteY5" fmla="*/ 2901950 h 2901950"/>
              <a:gd name="connsiteX6" fmla="*/ 0 w 3176987"/>
              <a:gd name="connsiteY6" fmla="*/ 1 h 290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987" h="2901950">
                <a:moveTo>
                  <a:pt x="2901948" y="0"/>
                </a:moveTo>
                <a:lnTo>
                  <a:pt x="2901948" y="1181659"/>
                </a:lnTo>
                <a:lnTo>
                  <a:pt x="3176987" y="1450976"/>
                </a:lnTo>
                <a:lnTo>
                  <a:pt x="2901947" y="1720294"/>
                </a:lnTo>
                <a:lnTo>
                  <a:pt x="2901948" y="2901950"/>
                </a:lnTo>
                <a:lnTo>
                  <a:pt x="2" y="2901950"/>
                </a:lnTo>
                <a:lnTo>
                  <a:pt x="0" y="1"/>
                </a:lnTo>
                <a:close/>
              </a:path>
            </a:pathLst>
          </a:custGeom>
          <a:solidFill>
            <a:srgbClr val="17D594"/>
          </a:solidFill>
          <a:ln w="19050">
            <a:noFill/>
          </a:ln>
        </p:spPr>
        <p:style>
          <a:lnRef idx="2">
            <a:srgbClr val="376FFF">
              <a:shade val="50000"/>
            </a:srgbClr>
          </a:lnRef>
          <a:fillRef idx="1">
            <a:srgbClr val="376FFF"/>
          </a:fillRef>
          <a:effectRef idx="0">
            <a:srgbClr val="376FFF"/>
          </a:effectRef>
          <a:fontRef idx="minor">
            <a:srgbClr val="FFFFFF"/>
          </a:fontRef>
        </p:style>
        <p:txBody>
          <a:bodyPr rot="0" spcFirstLastPara="0" vertOverflow="overflow" horzOverflow="overflow" vert="horz" wrap="square" lIns="648843" tIns="478661" rIns="426685" bIns="478661" numCol="1" spcCol="0" rtlCol="0" fromWordArt="0" anchor="ctr" anchorCtr="0" forceAA="0" compatLnSpc="1">
            <a:noAutofit/>
          </a:bodyPr>
          <a:p>
            <a:pPr algn="ctr">
              <a:lnSpc>
                <a:spcPct val="130000"/>
              </a:lnSpc>
            </a:pPr>
            <a:r>
              <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rPr>
              <a:t>TMS</a:t>
            </a:r>
            <a:endPar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endParaRPr>
          </a:p>
          <a:p>
            <a:pPr algn="ctr">
              <a:lnSpc>
                <a:spcPct val="130000"/>
              </a:lnSpc>
            </a:pPr>
            <a:r>
              <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rPr>
              <a:t>安全性</a:t>
            </a:r>
            <a:endPar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49" name="任意多边形: 形状 48"/>
          <p:cNvSpPr/>
          <p:nvPr>
            <p:custDataLst>
              <p:tags r:id="rId6"/>
            </p:custDataLst>
          </p:nvPr>
        </p:nvSpPr>
        <p:spPr>
          <a:xfrm>
            <a:off x="7296468" y="2913698"/>
            <a:ext cx="517923" cy="1030493"/>
          </a:xfrm>
          <a:custGeom>
            <a:avLst/>
            <a:gdLst>
              <a:gd name="connsiteX0" fmla="*/ 2721 w 517923"/>
              <a:gd name="connsiteY0" fmla="*/ 0 h 1030493"/>
              <a:gd name="connsiteX1" fmla="*/ 517923 w 517923"/>
              <a:gd name="connsiteY1" fmla="*/ 515247 h 1030493"/>
              <a:gd name="connsiteX2" fmla="*/ 2721 w 517923"/>
              <a:gd name="connsiteY2" fmla="*/ 1030493 h 1030493"/>
              <a:gd name="connsiteX3" fmla="*/ 0 w 517923"/>
              <a:gd name="connsiteY3" fmla="*/ 1030219 h 1030493"/>
              <a:gd name="connsiteX4" fmla="*/ 0 w 517923"/>
              <a:gd name="connsiteY4" fmla="*/ 274 h 1030493"/>
              <a:gd name="connsiteX5" fmla="*/ 2721 w 517923"/>
              <a:gd name="connsiteY5" fmla="*/ 0 h 103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7923" h="1030493">
                <a:moveTo>
                  <a:pt x="2721" y="0"/>
                </a:moveTo>
                <a:cubicBezTo>
                  <a:pt x="287260" y="0"/>
                  <a:pt x="517923" y="230683"/>
                  <a:pt x="517923" y="515247"/>
                </a:cubicBezTo>
                <a:cubicBezTo>
                  <a:pt x="517923" y="799810"/>
                  <a:pt x="287260" y="1030493"/>
                  <a:pt x="2721" y="1030493"/>
                </a:cubicBezTo>
                <a:lnTo>
                  <a:pt x="0" y="1030219"/>
                </a:lnTo>
                <a:lnTo>
                  <a:pt x="0" y="274"/>
                </a:lnTo>
                <a:lnTo>
                  <a:pt x="2721" y="0"/>
                </a:lnTo>
                <a:close/>
              </a:path>
            </a:pathLst>
          </a:custGeom>
          <a:gradFill>
            <a:gsLst>
              <a:gs pos="2000">
                <a:srgbClr val="17D594">
                  <a:lumMod val="10000"/>
                  <a:lumOff val="90000"/>
                </a:srgbClr>
              </a:gs>
              <a:gs pos="100000">
                <a:srgbClr val="17D594">
                  <a:lumMod val="10000"/>
                  <a:lumOff val="90000"/>
                </a:srgbClr>
              </a:gs>
            </a:gsLst>
            <a:lin ang="2700000" scaled="0"/>
          </a:gradFill>
          <a:ln>
            <a:noFill/>
          </a:ln>
        </p:spPr>
        <p:style>
          <a:lnRef idx="2">
            <a:srgbClr val="376FFF">
              <a:shade val="50000"/>
            </a:srgbClr>
          </a:lnRef>
          <a:fillRef idx="1">
            <a:srgbClr val="376FFF"/>
          </a:fillRef>
          <a:effectRef idx="0">
            <a:srgbClr val="376FFF"/>
          </a:effectRef>
          <a:fontRef idx="minor">
            <a:srgbClr val="FFFFFF"/>
          </a:fontRef>
        </p:style>
        <p:txBody>
          <a:bodyPr rot="0" spcFirstLastPara="0" vertOverflow="overflow" horzOverflow="overflow" vert="horz" wrap="none" lIns="93447" tIns="195610" rIns="146311" bIns="208993" numCol="1" spcCol="0" rtlCol="0" fromWordArt="0" anchor="ctr" anchorCtr="0" forceAA="0" compatLnSpc="1">
            <a:noAutofit/>
          </a:bodyPr>
          <a:p>
            <a:pPr algn="ctr"/>
            <a:r>
              <a:rPr lang="en-US" altLang="zh-CN" sz="3200" b="1">
                <a:solidFill>
                  <a:schemeClr val="tx1"/>
                </a:solidFill>
                <a:latin typeface="Times New Roman" panose="02020603050405020304" charset="0"/>
                <a:ea typeface="楷体" panose="02010609060101010101" charset="-122"/>
                <a:cs typeface="Times New Roman" panose="02020603050405020304" charset="0"/>
                <a:sym typeface="+mn-ea"/>
              </a:rPr>
              <a:t>4</a:t>
            </a:r>
            <a:endParaRPr lang="en-US" altLang="zh-CN" sz="3200" b="1">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5" name="Freeform 25"/>
          <p:cNvSpPr/>
          <p:nvPr>
            <p:custDataLst>
              <p:tags r:id="rId7"/>
            </p:custDataLst>
          </p:nvPr>
        </p:nvSpPr>
        <p:spPr>
          <a:xfrm>
            <a:off x="9528493" y="1893253"/>
            <a:ext cx="2046934" cy="3058022"/>
          </a:xfrm>
          <a:custGeom>
            <a:avLst/>
            <a:gdLst>
              <a:gd name="connsiteX0" fmla="*/ 2901950 w 3176989"/>
              <a:gd name="connsiteY0" fmla="*/ 0 h 2901951"/>
              <a:gd name="connsiteX1" fmla="*/ 2901949 w 3176989"/>
              <a:gd name="connsiteY1" fmla="*/ 1181659 h 2901951"/>
              <a:gd name="connsiteX2" fmla="*/ 3176989 w 3176989"/>
              <a:gd name="connsiteY2" fmla="*/ 1450977 h 2901951"/>
              <a:gd name="connsiteX3" fmla="*/ 2901951 w 3176989"/>
              <a:gd name="connsiteY3" fmla="*/ 1720295 h 2901951"/>
              <a:gd name="connsiteX4" fmla="*/ 2901949 w 3176989"/>
              <a:gd name="connsiteY4" fmla="*/ 2901951 h 2901951"/>
              <a:gd name="connsiteX5" fmla="*/ 0 w 3176989"/>
              <a:gd name="connsiteY5" fmla="*/ 2901950 h 2901951"/>
              <a:gd name="connsiteX6" fmla="*/ 1 w 3176989"/>
              <a:gd name="connsiteY6" fmla="*/ 1 h 2901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989" h="2901951">
                <a:moveTo>
                  <a:pt x="2901950" y="0"/>
                </a:moveTo>
                <a:lnTo>
                  <a:pt x="2901949" y="1181659"/>
                </a:lnTo>
                <a:lnTo>
                  <a:pt x="3176989" y="1450977"/>
                </a:lnTo>
                <a:lnTo>
                  <a:pt x="2901951" y="1720295"/>
                </a:lnTo>
                <a:lnTo>
                  <a:pt x="2901949" y="2901951"/>
                </a:lnTo>
                <a:lnTo>
                  <a:pt x="0" y="2901950"/>
                </a:lnTo>
                <a:lnTo>
                  <a:pt x="1" y="1"/>
                </a:lnTo>
                <a:close/>
              </a:path>
            </a:pathLst>
          </a:custGeom>
          <a:solidFill>
            <a:srgbClr val="376FFF"/>
          </a:solidFill>
          <a:ln w="19050">
            <a:noFill/>
          </a:ln>
        </p:spPr>
        <p:style>
          <a:lnRef idx="2">
            <a:srgbClr val="376FFF">
              <a:shade val="50000"/>
            </a:srgbClr>
          </a:lnRef>
          <a:fillRef idx="1">
            <a:srgbClr val="376FFF"/>
          </a:fillRef>
          <a:effectRef idx="0">
            <a:srgbClr val="376FFF"/>
          </a:effectRef>
          <a:fontRef idx="minor">
            <a:srgbClr val="FFFFFF"/>
          </a:fontRef>
        </p:style>
        <p:txBody>
          <a:bodyPr rot="0" spcFirstLastPara="0" vertOverflow="overflow" horzOverflow="overflow" vert="horz" wrap="square" lIns="648174" tIns="406393" rIns="427354" bIns="406392" numCol="1" spcCol="0" rtlCol="0" fromWordArt="0" anchor="ctr" anchorCtr="0" forceAA="0" compatLnSpc="1">
            <a:noAutofit/>
          </a:bodyPr>
          <a:p>
            <a:pPr algn="ctr">
              <a:lnSpc>
                <a:spcPct val="130000"/>
              </a:lnSpc>
            </a:pPr>
            <a:endParaRPr lang="zh-CN" altLang="zh-CN" sz="2000" b="1" dirty="0">
              <a:solidFill>
                <a:schemeClr val="tx1"/>
              </a:solidFill>
              <a:latin typeface="Times New Roman" panose="02020603050405020304" charset="0"/>
              <a:ea typeface="楷体" panose="02010609060101010101" charset="-122"/>
              <a:cs typeface="Times New Roman" panose="02020603050405020304" charset="0"/>
              <a:sym typeface="+mn-ea"/>
            </a:endParaRPr>
          </a:p>
          <a:p>
            <a:pPr algn="ctr">
              <a:lnSpc>
                <a:spcPct val="130000"/>
              </a:lnSpc>
            </a:pPr>
            <a:r>
              <a:rPr lang="zh-CN" altLang="zh-CN" sz="2000" b="1" dirty="0">
                <a:solidFill>
                  <a:schemeClr val="tx1"/>
                </a:solidFill>
                <a:latin typeface="Times New Roman" panose="02020603050405020304" charset="0"/>
                <a:ea typeface="楷体" panose="02010609060101010101" charset="-122"/>
                <a:cs typeface="Times New Roman" panose="02020603050405020304" charset="0"/>
                <a:sym typeface="+mn-ea"/>
              </a:rPr>
              <a:t>TMS</a:t>
            </a:r>
            <a:endParaRPr lang="zh-CN" altLang="zh-CN" sz="2000" b="1" dirty="0">
              <a:solidFill>
                <a:schemeClr val="tx1"/>
              </a:solidFill>
              <a:latin typeface="Times New Roman" panose="02020603050405020304" charset="0"/>
              <a:ea typeface="楷体" panose="02010609060101010101" charset="-122"/>
              <a:cs typeface="Times New Roman" panose="02020603050405020304" charset="0"/>
              <a:sym typeface="+mn-ea"/>
            </a:endParaRPr>
          </a:p>
          <a:p>
            <a:pPr algn="ctr">
              <a:lnSpc>
                <a:spcPct val="130000"/>
              </a:lnSpc>
            </a:pPr>
            <a:r>
              <a:rPr lang="zh-CN" altLang="zh-CN" sz="2000" b="1" dirty="0">
                <a:solidFill>
                  <a:schemeClr val="tx1"/>
                </a:solidFill>
                <a:latin typeface="Times New Roman" panose="02020603050405020304" charset="0"/>
                <a:ea typeface="楷体" panose="02010609060101010101" charset="-122"/>
                <a:cs typeface="Times New Roman" panose="02020603050405020304" charset="0"/>
                <a:sym typeface="+mn-ea"/>
              </a:rPr>
              <a:t>实操与应用</a:t>
            </a:r>
            <a:endParaRPr lang="zh-CN" altLang="zh-CN" sz="2000" b="1" dirty="0">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52" name="任意多边形: 形状 51"/>
          <p:cNvSpPr/>
          <p:nvPr>
            <p:custDataLst>
              <p:tags r:id="rId8"/>
            </p:custDataLst>
          </p:nvPr>
        </p:nvSpPr>
        <p:spPr>
          <a:xfrm>
            <a:off x="9523413" y="2913698"/>
            <a:ext cx="517923" cy="1030493"/>
          </a:xfrm>
          <a:custGeom>
            <a:avLst/>
            <a:gdLst>
              <a:gd name="connsiteX0" fmla="*/ 2721 w 517923"/>
              <a:gd name="connsiteY0" fmla="*/ 0 h 1030493"/>
              <a:gd name="connsiteX1" fmla="*/ 517923 w 517923"/>
              <a:gd name="connsiteY1" fmla="*/ 515247 h 1030493"/>
              <a:gd name="connsiteX2" fmla="*/ 2721 w 517923"/>
              <a:gd name="connsiteY2" fmla="*/ 1030493 h 1030493"/>
              <a:gd name="connsiteX3" fmla="*/ 0 w 517923"/>
              <a:gd name="connsiteY3" fmla="*/ 1030219 h 1030493"/>
              <a:gd name="connsiteX4" fmla="*/ 0 w 517923"/>
              <a:gd name="connsiteY4" fmla="*/ 274 h 1030493"/>
              <a:gd name="connsiteX5" fmla="*/ 2721 w 517923"/>
              <a:gd name="connsiteY5" fmla="*/ 0 h 103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7923" h="1030493">
                <a:moveTo>
                  <a:pt x="2721" y="0"/>
                </a:moveTo>
                <a:cubicBezTo>
                  <a:pt x="287259" y="0"/>
                  <a:pt x="517923" y="230683"/>
                  <a:pt x="517923" y="515247"/>
                </a:cubicBezTo>
                <a:cubicBezTo>
                  <a:pt x="517923" y="799810"/>
                  <a:pt x="287259" y="1030493"/>
                  <a:pt x="2721" y="1030493"/>
                </a:cubicBezTo>
                <a:lnTo>
                  <a:pt x="0" y="1030219"/>
                </a:lnTo>
                <a:lnTo>
                  <a:pt x="0" y="274"/>
                </a:lnTo>
                <a:lnTo>
                  <a:pt x="2721" y="0"/>
                </a:lnTo>
                <a:close/>
              </a:path>
            </a:pathLst>
          </a:custGeom>
          <a:gradFill>
            <a:gsLst>
              <a:gs pos="2000">
                <a:srgbClr val="376FFF">
                  <a:lumMod val="10000"/>
                  <a:lumOff val="90000"/>
                </a:srgbClr>
              </a:gs>
              <a:gs pos="100000">
                <a:srgbClr val="376FFF">
                  <a:lumMod val="10000"/>
                  <a:lumOff val="90000"/>
                </a:srgbClr>
              </a:gs>
            </a:gsLst>
            <a:lin ang="2700000" scaled="0"/>
          </a:gradFill>
          <a:ln>
            <a:noFill/>
          </a:ln>
        </p:spPr>
        <p:style>
          <a:lnRef idx="2">
            <a:srgbClr val="376FFF">
              <a:shade val="50000"/>
            </a:srgbClr>
          </a:lnRef>
          <a:fillRef idx="1">
            <a:srgbClr val="376FFF"/>
          </a:fillRef>
          <a:effectRef idx="0">
            <a:srgbClr val="376FFF"/>
          </a:effectRef>
          <a:fontRef idx="minor">
            <a:srgbClr val="FFFFFF"/>
          </a:fontRef>
        </p:style>
        <p:txBody>
          <a:bodyPr rot="0" spcFirstLastPara="0" vertOverflow="overflow" horzOverflow="overflow" vert="horz" wrap="none" lIns="94116" tIns="195610" rIns="145642" bIns="208993" numCol="1" spcCol="0" rtlCol="0" fromWordArt="0" anchor="ctr" anchorCtr="0" forceAA="0" compatLnSpc="1">
            <a:noAutofit/>
          </a:bodyPr>
          <a:p>
            <a:pPr algn="ctr"/>
            <a:r>
              <a:rPr lang="en-US" altLang="zh-CN" sz="3200" b="1" dirty="0">
                <a:solidFill>
                  <a:schemeClr val="tx1"/>
                </a:solidFill>
                <a:latin typeface="Times New Roman" panose="02020603050405020304" charset="0"/>
                <a:ea typeface="楷体" panose="02010609060101010101" charset="-122"/>
                <a:cs typeface="Times New Roman" panose="02020603050405020304" charset="0"/>
                <a:sym typeface="+mn-ea"/>
              </a:rPr>
              <a:t>5</a:t>
            </a:r>
            <a:endParaRPr lang="en-US" altLang="zh-CN" sz="3200" b="1" dirty="0">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65" name="Freeform 4"/>
          <p:cNvSpPr/>
          <p:nvPr>
            <p:custDataLst>
              <p:tags r:id="rId9"/>
            </p:custDataLst>
          </p:nvPr>
        </p:nvSpPr>
        <p:spPr>
          <a:xfrm>
            <a:off x="622618" y="1893253"/>
            <a:ext cx="2046934" cy="3058022"/>
          </a:xfrm>
          <a:custGeom>
            <a:avLst/>
            <a:gdLst>
              <a:gd name="connsiteX0" fmla="*/ 2901949 w 3176990"/>
              <a:gd name="connsiteY0" fmla="*/ 0 h 2901950"/>
              <a:gd name="connsiteX1" fmla="*/ 2901948 w 3176990"/>
              <a:gd name="connsiteY1" fmla="*/ 1181659 h 2901950"/>
              <a:gd name="connsiteX2" fmla="*/ 3176990 w 3176990"/>
              <a:gd name="connsiteY2" fmla="*/ 1450974 h 2901950"/>
              <a:gd name="connsiteX3" fmla="*/ 2901948 w 3176990"/>
              <a:gd name="connsiteY3" fmla="*/ 1720293 h 2901950"/>
              <a:gd name="connsiteX4" fmla="*/ 2901947 w 3176990"/>
              <a:gd name="connsiteY4" fmla="*/ 2901950 h 2901950"/>
              <a:gd name="connsiteX5" fmla="*/ 0 w 3176990"/>
              <a:gd name="connsiteY5" fmla="*/ 2901949 h 2901950"/>
              <a:gd name="connsiteX6" fmla="*/ 1 w 3176990"/>
              <a:gd name="connsiteY6" fmla="*/ 1 h 290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990" h="2901950">
                <a:moveTo>
                  <a:pt x="2901949" y="0"/>
                </a:moveTo>
                <a:lnTo>
                  <a:pt x="2901948" y="1181659"/>
                </a:lnTo>
                <a:lnTo>
                  <a:pt x="3176990" y="1450974"/>
                </a:lnTo>
                <a:lnTo>
                  <a:pt x="2901948" y="1720293"/>
                </a:lnTo>
                <a:lnTo>
                  <a:pt x="2901947" y="2901950"/>
                </a:lnTo>
                <a:lnTo>
                  <a:pt x="0" y="2901949"/>
                </a:lnTo>
                <a:lnTo>
                  <a:pt x="1" y="1"/>
                </a:lnTo>
                <a:close/>
              </a:path>
            </a:pathLst>
          </a:custGeom>
          <a:solidFill>
            <a:srgbClr val="376FFF"/>
          </a:solidFill>
          <a:ln w="19050">
            <a:noFill/>
          </a:ln>
        </p:spPr>
        <p:style>
          <a:lnRef idx="2">
            <a:srgbClr val="376FFF">
              <a:shade val="50000"/>
            </a:srgbClr>
          </a:lnRef>
          <a:fillRef idx="1">
            <a:srgbClr val="376FFF"/>
          </a:fillRef>
          <a:effectRef idx="0">
            <a:srgbClr val="376FFF"/>
          </a:effectRef>
          <a:fontRef idx="minor">
            <a:srgbClr val="FFFFFF"/>
          </a:fontRef>
        </p:style>
        <p:txBody>
          <a:bodyPr rot="0" spcFirstLastPara="0" vertOverflow="overflow" horzOverflow="overflow" vert="horz" wrap="square" lIns="648174" tIns="406393" rIns="427354" bIns="406392" numCol="1" spcCol="0" rtlCol="0" fromWordArt="0" anchor="ctr" anchorCtr="0" forceAA="0" compatLnSpc="1">
            <a:noAutofit/>
          </a:bodyPr>
          <a:p>
            <a:pPr algn="ctr">
              <a:lnSpc>
                <a:spcPct val="130000"/>
              </a:lnSpc>
            </a:pPr>
            <a:r>
              <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rPr>
              <a:t>TMS</a:t>
            </a:r>
            <a:endPar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endParaRPr>
          </a:p>
          <a:p>
            <a:pPr algn="ctr">
              <a:lnSpc>
                <a:spcPct val="130000"/>
              </a:lnSpc>
            </a:pPr>
            <a:r>
              <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rPr>
              <a:t>发展历史</a:t>
            </a:r>
            <a:endParaRPr lang="zh-CN" altLang="zh-CN" b="1" dirty="0">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40" name="任意多边形: 形状 39"/>
          <p:cNvSpPr/>
          <p:nvPr>
            <p:custDataLst>
              <p:tags r:id="rId10"/>
            </p:custDataLst>
          </p:nvPr>
        </p:nvSpPr>
        <p:spPr>
          <a:xfrm>
            <a:off x="616903" y="2913698"/>
            <a:ext cx="517923" cy="1030493"/>
          </a:xfrm>
          <a:custGeom>
            <a:avLst/>
            <a:gdLst>
              <a:gd name="connsiteX0" fmla="*/ 2721 w 517923"/>
              <a:gd name="connsiteY0" fmla="*/ 0 h 1030493"/>
              <a:gd name="connsiteX1" fmla="*/ 517923 w 517923"/>
              <a:gd name="connsiteY1" fmla="*/ 515247 h 1030493"/>
              <a:gd name="connsiteX2" fmla="*/ 2721 w 517923"/>
              <a:gd name="connsiteY2" fmla="*/ 1030493 h 1030493"/>
              <a:gd name="connsiteX3" fmla="*/ 0 w 517923"/>
              <a:gd name="connsiteY3" fmla="*/ 1030219 h 1030493"/>
              <a:gd name="connsiteX4" fmla="*/ 0 w 517923"/>
              <a:gd name="connsiteY4" fmla="*/ 274 h 1030493"/>
              <a:gd name="connsiteX5" fmla="*/ 2721 w 517923"/>
              <a:gd name="connsiteY5" fmla="*/ 0 h 103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7923" h="1030493">
                <a:moveTo>
                  <a:pt x="2721" y="0"/>
                </a:moveTo>
                <a:cubicBezTo>
                  <a:pt x="287259" y="0"/>
                  <a:pt x="517923" y="230683"/>
                  <a:pt x="517923" y="515247"/>
                </a:cubicBezTo>
                <a:cubicBezTo>
                  <a:pt x="517923" y="799810"/>
                  <a:pt x="287259" y="1030493"/>
                  <a:pt x="2721" y="1030493"/>
                </a:cubicBezTo>
                <a:lnTo>
                  <a:pt x="0" y="1030219"/>
                </a:lnTo>
                <a:lnTo>
                  <a:pt x="0" y="274"/>
                </a:lnTo>
                <a:lnTo>
                  <a:pt x="2721" y="0"/>
                </a:lnTo>
                <a:close/>
              </a:path>
            </a:pathLst>
          </a:custGeom>
          <a:gradFill>
            <a:gsLst>
              <a:gs pos="2000">
                <a:srgbClr val="376FFF">
                  <a:lumMod val="10000"/>
                  <a:lumOff val="90000"/>
                </a:srgbClr>
              </a:gs>
              <a:gs pos="100000">
                <a:srgbClr val="376FFF">
                  <a:lumMod val="10000"/>
                  <a:lumOff val="90000"/>
                </a:srgbClr>
              </a:gs>
            </a:gsLst>
            <a:lin ang="2700000" scaled="0"/>
          </a:gradFill>
          <a:ln>
            <a:noFill/>
          </a:ln>
        </p:spPr>
        <p:style>
          <a:lnRef idx="2">
            <a:srgbClr val="376FFF">
              <a:shade val="50000"/>
            </a:srgbClr>
          </a:lnRef>
          <a:fillRef idx="1">
            <a:srgbClr val="376FFF"/>
          </a:fillRef>
          <a:effectRef idx="0">
            <a:srgbClr val="376FFF"/>
          </a:effectRef>
          <a:fontRef idx="minor">
            <a:srgbClr val="FFFFFF"/>
          </a:fontRef>
        </p:style>
        <p:txBody>
          <a:bodyPr rot="0" spcFirstLastPara="0" vertOverflow="overflow" horzOverflow="overflow" vert="horz" wrap="none" lIns="94117" tIns="195610" rIns="145641" bIns="208993" numCol="1" spcCol="0" rtlCol="0" fromWordArt="0" anchor="ctr" anchorCtr="0" forceAA="0" compatLnSpc="1">
            <a:noAutofit/>
          </a:bodyPr>
          <a:p>
            <a:pPr algn="ctr"/>
            <a:r>
              <a:rPr lang="en-US" altLang="zh-CN" sz="3200" b="1" dirty="0">
                <a:solidFill>
                  <a:schemeClr val="tx1"/>
                </a:solidFill>
                <a:latin typeface="Times New Roman" panose="02020603050405020304" charset="0"/>
                <a:ea typeface="楷体" panose="02010609060101010101" charset="-122"/>
                <a:cs typeface="Times New Roman" panose="02020603050405020304" charset="0"/>
                <a:sym typeface="+mn-ea"/>
              </a:rPr>
              <a:t>1</a:t>
            </a:r>
            <a:endParaRPr lang="en-US" altLang="zh-CN" sz="3200" b="1" dirty="0">
              <a:solidFill>
                <a:schemeClr val="tx1"/>
              </a:solidFill>
              <a:latin typeface="Times New Roman" panose="02020603050405020304" charset="0"/>
              <a:ea typeface="楷体" panose="02010609060101010101" charset="-122"/>
              <a:cs typeface="Times New Roman" panose="02020603050405020304" charset="0"/>
              <a:sym typeface="+mn-ea"/>
            </a:endParaRPr>
          </a:p>
        </p:txBody>
      </p:sp>
      <p:cxnSp>
        <p:nvCxnSpPr>
          <p:cNvPr id="7" name="直接连接符 6"/>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图片 3" descr="51miz-E876437-B1D27107"/>
          <p:cNvPicPr>
            <a:picLocks noChangeAspect="1"/>
          </p:cNvPicPr>
          <p:nvPr/>
        </p:nvPicPr>
        <p:blipFill>
          <a:blip r:embed="rId11"/>
          <a:stretch>
            <a:fillRect/>
          </a:stretch>
        </p:blipFill>
        <p:spPr>
          <a:xfrm flipH="1">
            <a:off x="11430" y="22860"/>
            <a:ext cx="1075055" cy="806450"/>
          </a:xfrm>
          <a:prstGeom prst="rect">
            <a:avLst/>
          </a:prstGeom>
        </p:spPr>
      </p:pic>
      <p:sp>
        <p:nvSpPr>
          <p:cNvPr id="31" name="文本框 30"/>
          <p:cNvSpPr txBox="1"/>
          <p:nvPr>
            <p:custDataLst>
              <p:tags r:id="rId12"/>
            </p:custDataLst>
          </p:nvPr>
        </p:nvSpPr>
        <p:spPr>
          <a:xfrm>
            <a:off x="1282065" y="139700"/>
            <a:ext cx="8241665" cy="583565"/>
          </a:xfrm>
          <a:prstGeom prst="rect">
            <a:avLst/>
          </a:prstGeom>
          <a:noFill/>
        </p:spPr>
        <p:txBody>
          <a:bodyPr wrap="square" rtlCol="0">
            <a:spAutoFit/>
          </a:bodyPr>
          <a:p>
            <a:pPr>
              <a:buClrTx/>
              <a:buSzTx/>
              <a:buFontTx/>
            </a:pPr>
            <a:r>
              <a:rPr lang="zh-CN" altLang="en-US" sz="3200" b="1" dirty="0">
                <a:solidFill>
                  <a:schemeClr val="accent1"/>
                </a:solidFill>
                <a:latin typeface="微软雅黑" panose="020B0503020204020204" charset="-122"/>
                <a:ea typeface="微软雅黑" panose="020B0503020204020204" charset="-122"/>
                <a:sym typeface="+mn-ea"/>
              </a:rPr>
              <a:t>汇报目录</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13"/>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16" name="直接连接符 15"/>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17" name="图片 16"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18" name="文本框 17"/>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
        <p:nvSpPr>
          <p:cNvPr id="3" name="内容占位符 2"/>
          <p:cNvSpPr>
            <a:spLocks noGrp="1"/>
          </p:cNvSpPr>
          <p:nvPr>
            <p:ph idx="1"/>
          </p:nvPr>
        </p:nvSpPr>
        <p:spPr>
          <a:xfrm>
            <a:off x="608330" y="1363345"/>
            <a:ext cx="11240770" cy="2790825"/>
          </a:xfrm>
        </p:spPr>
        <p:txBody>
          <a:bodyPr>
            <a:normAutofit/>
          </a:bodyPr>
          <a:p>
            <a:pPr>
              <a:lnSpc>
                <a:spcPct val="150000"/>
              </a:lnSpc>
            </a:pPr>
            <a:r>
              <a:rPr lang="zh-CN" altLang="en-US" sz="1800">
                <a:solidFill>
                  <a:schemeClr val="tx1"/>
                </a:solidFill>
                <a:latin typeface="微软雅黑" panose="020B0503020204020204" charset="-122"/>
                <a:ea typeface="微软雅黑" panose="020B0503020204020204" charset="-122"/>
                <a:cs typeface="Times New Roman" panose="02020603050405020304" charset="0"/>
              </a:rPr>
              <a:t>神经元自发活动：在没有外部刺激的条件下，神经元自发产生的动作电位变化。</a:t>
            </a:r>
            <a:endParaRPr lang="zh-CN" altLang="en-US" sz="1800">
              <a:solidFill>
                <a:schemeClr val="tx1"/>
              </a:solidFill>
              <a:latin typeface="微软雅黑" panose="020B0503020204020204" charset="-122"/>
              <a:ea typeface="微软雅黑" panose="020B0503020204020204" charset="-122"/>
              <a:cs typeface="Times New Roman" panose="02020603050405020304" charset="0"/>
            </a:endParaRPr>
          </a:p>
          <a:p>
            <a:pPr>
              <a:lnSpc>
                <a:spcPct val="150000"/>
              </a:lnSpc>
            </a:pPr>
            <a:endParaRPr lang="zh-CN" altLang="en-US" sz="1800">
              <a:solidFill>
                <a:schemeClr val="tx1"/>
              </a:solidFill>
              <a:latin typeface="微软雅黑" panose="020B0503020204020204" charset="-122"/>
              <a:ea typeface="微软雅黑" panose="020B0503020204020204" charset="-122"/>
              <a:cs typeface="Times New Roman" panose="02020603050405020304" charset="0"/>
            </a:endParaRPr>
          </a:p>
          <a:p>
            <a:pPr>
              <a:lnSpc>
                <a:spcPct val="150000"/>
              </a:lnSpc>
            </a:pPr>
            <a:r>
              <a:rPr lang="zh-CN" altLang="en-US" sz="1800">
                <a:solidFill>
                  <a:schemeClr val="tx1"/>
                </a:solidFill>
                <a:latin typeface="微软雅黑" panose="020B0503020204020204" charset="-122"/>
                <a:ea typeface="微软雅黑" panose="020B0503020204020204" charset="-122"/>
                <a:cs typeface="Times New Roman" panose="02020603050405020304" charset="0"/>
              </a:rPr>
              <a:t>神经震荡：中枢神经系统中存在的一种节律性，或是重复性的神经元活动。神经组织可以通过多种方式产生振荡，这种振荡主要是靠单个神经元或者神经元之间的相互作用引发。神经震荡在突触形成中扮演着有意义的角色。</a:t>
            </a:r>
            <a:endParaRPr lang="zh-CN" altLang="en-US" sz="1800">
              <a:solidFill>
                <a:schemeClr val="tx1"/>
              </a:solidFill>
              <a:latin typeface="微软雅黑" panose="020B0503020204020204" charset="-122"/>
              <a:ea typeface="微软雅黑" panose="020B0503020204020204" charset="-122"/>
              <a:cs typeface="Times New Roman" panose="02020603050405020304" charset="0"/>
            </a:endParaRPr>
          </a:p>
        </p:txBody>
      </p:sp>
      <p:pic>
        <p:nvPicPr>
          <p:cNvPr id="100" name="图片 99"/>
          <p:cNvPicPr/>
          <p:nvPr/>
        </p:nvPicPr>
        <p:blipFill>
          <a:blip r:embed="rId3"/>
          <a:stretch>
            <a:fillRect/>
          </a:stretch>
        </p:blipFill>
        <p:spPr>
          <a:xfrm>
            <a:off x="134620" y="4154170"/>
            <a:ext cx="5359400" cy="2411095"/>
          </a:xfrm>
          <a:prstGeom prst="rect">
            <a:avLst/>
          </a:prstGeom>
          <a:noFill/>
          <a:ln w="9525">
            <a:noFill/>
          </a:ln>
        </p:spPr>
      </p:pic>
      <p:pic>
        <p:nvPicPr>
          <p:cNvPr id="101" name="图片 100"/>
          <p:cNvPicPr/>
          <p:nvPr/>
        </p:nvPicPr>
        <p:blipFill>
          <a:blip r:embed="rId4"/>
          <a:stretch>
            <a:fillRect/>
          </a:stretch>
        </p:blipFill>
        <p:spPr>
          <a:xfrm>
            <a:off x="5494020" y="4206875"/>
            <a:ext cx="6908800" cy="2567940"/>
          </a:xfrm>
          <a:prstGeom prst="rect">
            <a:avLst/>
          </a:prstGeom>
          <a:noFill/>
          <a:ln w="9525">
            <a:noFill/>
          </a:ln>
        </p:spPr>
      </p:pic>
      <p:sp>
        <p:nvSpPr>
          <p:cNvPr id="5" name="下箭头 4"/>
          <p:cNvSpPr/>
          <p:nvPr/>
        </p:nvSpPr>
        <p:spPr>
          <a:xfrm>
            <a:off x="1086485" y="2005965"/>
            <a:ext cx="1207135" cy="453390"/>
          </a:xfrm>
          <a:prstGeom prst="down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5"/>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16" name="直接连接符 15"/>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17" name="图片 16"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18" name="文本框 17"/>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
        <p:nvSpPr>
          <p:cNvPr id="3" name="内容占位符 2"/>
          <p:cNvSpPr>
            <a:spLocks noGrp="1"/>
          </p:cNvSpPr>
          <p:nvPr>
            <p:ph idx="1"/>
          </p:nvPr>
        </p:nvSpPr>
        <p:spPr>
          <a:xfrm>
            <a:off x="505460" y="938530"/>
            <a:ext cx="11240770" cy="4389755"/>
          </a:xfrm>
        </p:spPr>
        <p:txBody>
          <a:bodyPr>
            <a:normAutofit/>
          </a:bodyPr>
          <a:p>
            <a:pPr>
              <a:lnSpc>
                <a:spcPct val="150000"/>
              </a:lnSpc>
            </a:pPr>
            <a:r>
              <a:rPr lang="zh-CN" altLang="en-US" sz="1800">
                <a:solidFill>
                  <a:schemeClr val="tx1"/>
                </a:solidFill>
                <a:latin typeface="+mn-ea"/>
                <a:cs typeface="+mn-ea"/>
              </a:rPr>
              <a:t>神经震荡夹带效应：外界的节律性刺激可引起大脑相应脑区同步的神经振荡活动, 使大脑内部的神经振荡与外界节律性刺激产生相位锁定, 实现大脑神经振荡与外界节律性刺激的</a:t>
            </a:r>
            <a:r>
              <a:rPr lang="zh-CN" altLang="en-US" sz="1800" b="1">
                <a:solidFill>
                  <a:srgbClr val="FF0000"/>
                </a:solidFill>
                <a:latin typeface="+mn-ea"/>
                <a:cs typeface="+mn-ea"/>
              </a:rPr>
              <a:t>同步化</a:t>
            </a:r>
            <a:r>
              <a:rPr lang="zh-CN" altLang="en-US" sz="1800">
                <a:solidFill>
                  <a:schemeClr val="tx1"/>
                </a:solidFill>
                <a:latin typeface="+mn-ea"/>
                <a:cs typeface="+mn-ea"/>
              </a:rPr>
              <a:t>。</a:t>
            </a:r>
            <a:endParaRPr lang="zh-CN" altLang="en-US" sz="1800">
              <a:solidFill>
                <a:schemeClr val="tx1"/>
              </a:solidFill>
              <a:latin typeface="+mn-ea"/>
              <a:cs typeface="+mn-ea"/>
            </a:endParaRPr>
          </a:p>
          <a:p>
            <a:pPr>
              <a:lnSpc>
                <a:spcPct val="150000"/>
              </a:lnSpc>
            </a:pPr>
            <a:r>
              <a:rPr lang="en-US" altLang="zh-CN" sz="1800">
                <a:solidFill>
                  <a:schemeClr val="tx1"/>
                </a:solidFill>
                <a:latin typeface="+mn-ea"/>
                <a:cs typeface="+mn-ea"/>
              </a:rPr>
              <a:t>rTMS</a:t>
            </a:r>
            <a:r>
              <a:rPr lang="zh-CN" altLang="en-US" sz="1800">
                <a:solidFill>
                  <a:schemeClr val="tx1"/>
                </a:solidFill>
                <a:latin typeface="+mn-ea"/>
                <a:cs typeface="+mn-ea"/>
              </a:rPr>
              <a:t>低频对应神经震荡</a:t>
            </a:r>
            <a:r>
              <a:rPr lang="en-US" altLang="zh-CN" sz="1800">
                <a:solidFill>
                  <a:schemeClr val="tx1"/>
                </a:solidFill>
                <a:latin typeface="+mn-ea"/>
                <a:cs typeface="+mn-ea"/>
              </a:rPr>
              <a:t>Delta</a:t>
            </a:r>
            <a:r>
              <a:rPr lang="zh-CN" altLang="en-US" sz="1800">
                <a:solidFill>
                  <a:schemeClr val="tx1"/>
                </a:solidFill>
                <a:latin typeface="+mn-ea"/>
                <a:cs typeface="+mn-ea"/>
              </a:rPr>
              <a:t>波。</a:t>
            </a:r>
            <a:endParaRPr lang="zh-CN" altLang="en-US" sz="1800">
              <a:solidFill>
                <a:schemeClr val="tx1"/>
              </a:solidFill>
              <a:latin typeface="+mn-ea"/>
              <a:cs typeface="+mn-ea"/>
            </a:endParaRPr>
          </a:p>
        </p:txBody>
      </p:sp>
      <p:pic>
        <p:nvPicPr>
          <p:cNvPr id="4" name="图片 3"/>
          <p:cNvPicPr>
            <a:picLocks noChangeAspect="1"/>
          </p:cNvPicPr>
          <p:nvPr/>
        </p:nvPicPr>
        <p:blipFill>
          <a:blip r:embed="rId3"/>
          <a:stretch>
            <a:fillRect/>
          </a:stretch>
        </p:blipFill>
        <p:spPr>
          <a:xfrm>
            <a:off x="46355" y="2479040"/>
            <a:ext cx="6784340" cy="1553845"/>
          </a:xfrm>
          <a:prstGeom prst="rect">
            <a:avLst/>
          </a:prstGeom>
          <a:ln w="12700" cmpd="sng">
            <a:solidFill>
              <a:schemeClr val="accent1">
                <a:shade val="50000"/>
              </a:schemeClr>
            </a:solidFill>
            <a:prstDash val="sysDot"/>
          </a:ln>
        </p:spPr>
      </p:pic>
      <p:pic>
        <p:nvPicPr>
          <p:cNvPr id="5" name="图片 4"/>
          <p:cNvPicPr>
            <a:picLocks noChangeAspect="1"/>
          </p:cNvPicPr>
          <p:nvPr/>
        </p:nvPicPr>
        <p:blipFill>
          <a:blip r:embed="rId4"/>
          <a:stretch>
            <a:fillRect/>
          </a:stretch>
        </p:blipFill>
        <p:spPr>
          <a:xfrm>
            <a:off x="7160260" y="2132965"/>
            <a:ext cx="4747895" cy="4725035"/>
          </a:xfrm>
          <a:prstGeom prst="rect">
            <a:avLst/>
          </a:prstGeom>
        </p:spPr>
      </p:pic>
      <p:sp>
        <p:nvSpPr>
          <p:cNvPr id="6" name="文本框 5"/>
          <p:cNvSpPr txBox="1"/>
          <p:nvPr/>
        </p:nvSpPr>
        <p:spPr>
          <a:xfrm>
            <a:off x="436245" y="5788660"/>
            <a:ext cx="4399280" cy="922020"/>
          </a:xfrm>
          <a:prstGeom prst="rect">
            <a:avLst/>
          </a:prstGeom>
          <a:noFill/>
        </p:spPr>
        <p:txBody>
          <a:bodyPr wrap="square" rtlCol="0">
            <a:spAutoFit/>
          </a:bodyPr>
          <a:p>
            <a:r>
              <a:rPr lang="zh-CN" altLang="en-US"/>
              <a:t>反思：</a:t>
            </a:r>
            <a:endParaRPr lang="zh-CN" altLang="en-US"/>
          </a:p>
          <a:p>
            <a:r>
              <a:rPr lang="zh-CN" altLang="en-US"/>
              <a:t>神经科学研究中还原论与演化论思维模式切换</a:t>
            </a:r>
            <a:endParaRPr lang="zh-CN" altLang="en-US"/>
          </a:p>
        </p:txBody>
      </p:sp>
      <p:pic>
        <p:nvPicPr>
          <p:cNvPr id="7" name="图片 6"/>
          <p:cNvPicPr>
            <a:picLocks noChangeAspect="1"/>
          </p:cNvPicPr>
          <p:nvPr/>
        </p:nvPicPr>
        <p:blipFill>
          <a:blip r:embed="rId5"/>
          <a:stretch>
            <a:fillRect/>
          </a:stretch>
        </p:blipFill>
        <p:spPr>
          <a:xfrm>
            <a:off x="149860" y="3640455"/>
            <a:ext cx="6680835" cy="1814830"/>
          </a:xfrm>
          <a:prstGeom prst="rect">
            <a:avLst/>
          </a:prstGeom>
          <a:ln w="12700" cmpd="sng">
            <a:solidFill>
              <a:schemeClr val="accent1">
                <a:shade val="50000"/>
              </a:schemeClr>
            </a:solidFill>
            <a:prstDash val="lgDash"/>
          </a:ln>
        </p:spPr>
      </p:pic>
    </p:spTree>
    <p:custDataLst>
      <p:tags r:id="rId6"/>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5328272" y="648678"/>
            <a:ext cx="1656000" cy="1656000"/>
          </a:xfrm>
          <a:prstGeom prst="ellipse">
            <a:avLst/>
          </a:prstGeom>
          <a:ln w="285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4" name="直接连接符 3"/>
          <p:cNvCxnSpPr/>
          <p:nvPr/>
        </p:nvCxnSpPr>
        <p:spPr>
          <a:xfrm>
            <a:off x="188379" y="3351736"/>
            <a:ext cx="11808000" cy="0"/>
          </a:xfrm>
          <a:prstGeom prst="line">
            <a:avLst/>
          </a:prstGeom>
        </p:spPr>
        <p:style>
          <a:lnRef idx="3">
            <a:schemeClr val="accent1"/>
          </a:lnRef>
          <a:fillRef idx="0">
            <a:srgbClr val="FFFFFF"/>
          </a:fillRef>
          <a:effectRef idx="0">
            <a:srgbClr val="FFFFFF"/>
          </a:effectRef>
          <a:fontRef idx="minor">
            <a:schemeClr val="tx1"/>
          </a:fontRef>
        </p:style>
      </p:cxnSp>
      <p:grpSp>
        <p:nvGrpSpPr>
          <p:cNvPr id="11" name="组合 10"/>
          <p:cNvGrpSpPr/>
          <p:nvPr/>
        </p:nvGrpSpPr>
        <p:grpSpPr>
          <a:xfrm>
            <a:off x="4178283" y="2630151"/>
            <a:ext cx="3838575" cy="645160"/>
            <a:chOff x="4892926" y="3315025"/>
            <a:chExt cx="3838575" cy="645160"/>
          </a:xfrm>
        </p:grpSpPr>
        <p:sp>
          <p:nvSpPr>
            <p:cNvPr id="2" name="TextBox 98"/>
            <p:cNvSpPr txBox="1"/>
            <p:nvPr/>
          </p:nvSpPr>
          <p:spPr>
            <a:xfrm>
              <a:off x="5090411" y="3328995"/>
              <a:ext cx="3641090" cy="583565"/>
            </a:xfrm>
            <a:prstGeom prst="rect">
              <a:avLst/>
            </a:prstGeom>
            <a:noFill/>
          </p:spPr>
          <p:txBody>
            <a:bodyPr wrap="square" rtlCol="0">
              <a:spAutoFit/>
            </a:bodyPr>
            <a:lstStyle/>
            <a:p>
              <a:pPr algn="ctr"/>
              <a:r>
                <a:rPr lang="zh-CN" altLang="en-US" sz="3200" b="1" dirty="0">
                  <a:solidFill>
                    <a:schemeClr val="accent1"/>
                  </a:solidFill>
                  <a:latin typeface="Times New Roman" panose="02020603050405020304" charset="0"/>
                  <a:ea typeface="微软雅黑" panose="020B0503020204020204" charset="-122"/>
                  <a:cs typeface="Times New Roman" panose="02020603050405020304" charset="0"/>
                  <a:sym typeface="+mn-ea"/>
                </a:rPr>
                <a:t>技术组成</a:t>
              </a:r>
              <a:endParaRPr lang="zh-CN" altLang="en-US" sz="3200" b="1" dirty="0">
                <a:solidFill>
                  <a:schemeClr val="accent1"/>
                </a:solidFill>
                <a:latin typeface="Times New Roman" panose="02020603050405020304" charset="0"/>
                <a:ea typeface="微软雅黑" panose="020B0503020204020204" charset="-122"/>
                <a:cs typeface="Times New Roman" panose="02020603050405020304" charset="0"/>
                <a:sym typeface="+mn-ea"/>
              </a:endParaRPr>
            </a:p>
          </p:txBody>
        </p:sp>
        <p:sp>
          <p:nvSpPr>
            <p:cNvPr id="10" name="TextBox 98"/>
            <p:cNvSpPr txBox="1"/>
            <p:nvPr/>
          </p:nvSpPr>
          <p:spPr>
            <a:xfrm>
              <a:off x="4892926" y="3315025"/>
              <a:ext cx="701529" cy="645160"/>
            </a:xfrm>
            <a:prstGeom prst="rect">
              <a:avLst/>
            </a:prstGeom>
            <a:noFill/>
          </p:spPr>
          <p:txBody>
            <a:bodyPr wrap="square" rtlCol="0">
              <a:spAutoFit/>
            </a:bodyPr>
            <a:lstStyle/>
            <a:p>
              <a:pPr algn="ctr"/>
              <a:r>
                <a:rPr lang="en-US" altLang="zh-CN" sz="3600" b="1" dirty="0">
                  <a:solidFill>
                    <a:schemeClr val="accent1"/>
                  </a:solidFill>
                  <a:latin typeface="Times New Roman" panose="02020603050405020304" charset="0"/>
                  <a:ea typeface="微软雅黑" panose="020B0503020204020204" charset="-122"/>
                  <a:cs typeface="Times New Roman" panose="02020603050405020304" charset="0"/>
                </a:rPr>
                <a:t>03</a:t>
              </a:r>
              <a:endParaRPr lang="en-US" altLang="zh-CN" sz="3600" b="1" dirty="0">
                <a:solidFill>
                  <a:schemeClr val="accent1"/>
                </a:solidFill>
                <a:latin typeface="Times New Roman" panose="02020603050405020304" charset="0"/>
                <a:ea typeface="微软雅黑" panose="020B0503020204020204" charset="-122"/>
                <a:cs typeface="Times New Roman" panose="02020603050405020304" charset="0"/>
              </a:endParaRPr>
            </a:p>
          </p:txBody>
        </p:sp>
      </p:grpSp>
      <p:pic>
        <p:nvPicPr>
          <p:cNvPr id="6" name="图片 5" descr="依瑞德集团logo-白边(1)"/>
          <p:cNvPicPr>
            <a:picLocks noChangeAspect="1"/>
          </p:cNvPicPr>
          <p:nvPr/>
        </p:nvPicPr>
        <p:blipFill>
          <a:blip r:embed="rId1"/>
          <a:stretch>
            <a:fillRect/>
          </a:stretch>
        </p:blipFill>
        <p:spPr>
          <a:xfrm>
            <a:off x="5515610" y="781050"/>
            <a:ext cx="1375410" cy="1303020"/>
          </a:xfrm>
          <a:prstGeom prst="rect">
            <a:avLst/>
          </a:prstGeom>
        </p:spPr>
      </p:pic>
    </p:spTree>
  </p:cSld>
  <p:clrMapOvr>
    <a:masterClrMapping/>
  </p:clrMapOvr>
  <p:transition spd="slow">
    <p:strips dir="rd"/>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1085850" y="1507490"/>
            <a:ext cx="10494645" cy="2748280"/>
          </a:xfrm>
        </p:spPr>
        <p:txBody>
          <a:bodyPr>
            <a:normAutofit/>
          </a:bodyPr>
          <a:p>
            <a:pPr>
              <a:lnSpc>
                <a:spcPct val="150000"/>
              </a:lnSpc>
            </a:pPr>
            <a:r>
              <a:rPr lang="zh-CN" altLang="en-US" sz="2400">
                <a:solidFill>
                  <a:schemeClr val="tx1"/>
                </a:solidFill>
                <a:latin typeface="微软雅黑" panose="020B0503020204020204" charset="-122"/>
                <a:ea typeface="微软雅黑" panose="020B0503020204020204" charset="-122"/>
                <a:cs typeface="Times New Roman" panose="02020603050405020304" charset="0"/>
              </a:rPr>
              <a:t>技术特点</a:t>
            </a:r>
            <a:endParaRPr lang="zh-CN" altLang="en-US" sz="2400">
              <a:solidFill>
                <a:schemeClr val="tx1"/>
              </a:solidFill>
              <a:latin typeface="微软雅黑" panose="020B0503020204020204" charset="-122"/>
              <a:ea typeface="微软雅黑" panose="020B0503020204020204" charset="-122"/>
              <a:cs typeface="Times New Roman" panose="02020603050405020304" charset="0"/>
            </a:endParaRPr>
          </a:p>
          <a:p>
            <a:pPr>
              <a:lnSpc>
                <a:spcPct val="150000"/>
              </a:lnSpc>
            </a:pPr>
            <a:r>
              <a:rPr lang="zh-CN" altLang="en-US" sz="2400">
                <a:solidFill>
                  <a:schemeClr val="tx1"/>
                </a:solidFill>
                <a:latin typeface="微软雅黑" panose="020B0503020204020204" charset="-122"/>
                <a:ea typeface="微软雅黑" panose="020B0503020204020204" charset="-122"/>
                <a:cs typeface="Times New Roman" panose="02020603050405020304" charset="0"/>
              </a:rPr>
              <a:t>常规技术</a:t>
            </a:r>
            <a:endParaRPr lang="zh-CN" altLang="en-US" sz="2400">
              <a:solidFill>
                <a:schemeClr val="tx1"/>
              </a:solidFill>
              <a:latin typeface="微软雅黑" panose="020B0503020204020204" charset="-122"/>
              <a:ea typeface="微软雅黑" panose="020B0503020204020204" charset="-122"/>
              <a:cs typeface="Times New Roman" panose="02020603050405020304" charset="0"/>
            </a:endParaRPr>
          </a:p>
          <a:p>
            <a:pPr>
              <a:lnSpc>
                <a:spcPct val="150000"/>
              </a:lnSpc>
            </a:pPr>
            <a:r>
              <a:rPr lang="zh-CN" altLang="en-US" sz="2400">
                <a:solidFill>
                  <a:schemeClr val="tx1"/>
                </a:solidFill>
                <a:latin typeface="微软雅黑" panose="020B0503020204020204" charset="-122"/>
                <a:ea typeface="微软雅黑" panose="020B0503020204020204" charset="-122"/>
                <a:cs typeface="Times New Roman" panose="02020603050405020304" charset="0"/>
              </a:rPr>
              <a:t>相关参数</a:t>
            </a:r>
            <a:endParaRPr lang="zh-CN" altLang="en-US" sz="2400">
              <a:solidFill>
                <a:schemeClr val="tx1"/>
              </a:solidFill>
              <a:latin typeface="微软雅黑" panose="020B0503020204020204" charset="-122"/>
              <a:ea typeface="微软雅黑" panose="020B0503020204020204" charset="-122"/>
              <a:cs typeface="Times New Roman" panose="02020603050405020304" charset="0"/>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技术组成</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3"/>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254635" y="1498600"/>
            <a:ext cx="11313160" cy="4480560"/>
          </a:xfrm>
        </p:spPr>
        <p:txBody>
          <a:bodyPr>
            <a:normAutofit lnSpcReduction="10000"/>
          </a:bodyPr>
          <a:p>
            <a:pPr>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技术特点</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深度：皮质</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1.5-3cm</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，深部线圈可以刺激到</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7-8cm</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深度；</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面积：常规</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2cm</a:t>
            </a:r>
            <a:r>
              <a:rPr lang="en-US" altLang="zh-CN" sz="1800" baseline="30000">
                <a:solidFill>
                  <a:schemeClr val="tx1"/>
                </a:solidFill>
                <a:latin typeface="微软雅黑" panose="020B0503020204020204" charset="-122"/>
                <a:ea typeface="微软雅黑" panose="020B0503020204020204" charset="-122"/>
                <a:cs typeface="微软雅黑" panose="020B0503020204020204" charset="-122"/>
              </a:rPr>
              <a:t>2</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，不同线圈刺激面积有差异；</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低频</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≤1hz</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：抑制皮层兴奋；</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高频</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&gt;1hz</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：促进皮层兴奋。</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0">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技术对比（对比常规电刺激）</a:t>
            </a:r>
            <a:endParaRPr lang="zh-CN" altLang="en-US">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头皮、骨膜等组织与脑细胞在电刺激中为</a:t>
            </a:r>
            <a:r>
              <a:rPr lang="zh-CN" altLang="en-US" sz="1800" b="1">
                <a:solidFill>
                  <a:srgbClr val="FF0000"/>
                </a:solidFill>
                <a:latin typeface="微软雅黑" panose="020B0503020204020204" charset="-122"/>
                <a:ea typeface="微软雅黑" panose="020B0503020204020204" charset="-122"/>
                <a:cs typeface="微软雅黑" panose="020B0503020204020204" charset="-122"/>
                <a:sym typeface="+mn-ea"/>
              </a:rPr>
              <a:t>串联模式</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，而在</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TMS</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中为</a:t>
            </a:r>
            <a:r>
              <a:rPr lang="zh-CN" altLang="en-US" sz="1800" b="1">
                <a:solidFill>
                  <a:srgbClr val="FF0000"/>
                </a:solidFill>
                <a:latin typeface="微软雅黑" panose="020B0503020204020204" charset="-122"/>
                <a:ea typeface="微软雅黑" panose="020B0503020204020204" charset="-122"/>
                <a:cs typeface="微软雅黑" panose="020B0503020204020204" charset="-122"/>
                <a:sym typeface="+mn-ea"/>
              </a:rPr>
              <a:t>并联模式</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头皮、骨膜等组织的阻抗较大在电刺激中能量消耗更大，有一定副作用，而</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TMS</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中由于并联模式，副作用较小。</a:t>
            </a:r>
            <a:endPar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技术组成</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pic>
        <p:nvPicPr>
          <p:cNvPr id="2" name="图片 1"/>
          <p:cNvPicPr>
            <a:picLocks noChangeAspect="1"/>
          </p:cNvPicPr>
          <p:nvPr/>
        </p:nvPicPr>
        <p:blipFill>
          <a:blip r:embed="rId3"/>
          <a:stretch>
            <a:fillRect/>
          </a:stretch>
        </p:blipFill>
        <p:spPr>
          <a:xfrm>
            <a:off x="7371715" y="1786890"/>
            <a:ext cx="4630420" cy="2548890"/>
          </a:xfrm>
          <a:prstGeom prst="rect">
            <a:avLst/>
          </a:prstGeom>
        </p:spPr>
      </p:pic>
    </p:spTree>
    <p:custDataLst>
      <p:tags r:id="rId4"/>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0080" y="1289685"/>
            <a:ext cx="10927715" cy="5300980"/>
          </a:xfrm>
        </p:spPr>
        <p:txBody>
          <a:bodyPr/>
          <a:p>
            <a:pPr>
              <a:lnSpc>
                <a:spcPct val="150000"/>
              </a:lnSpc>
            </a:pPr>
            <a:r>
              <a:rPr lang="zh-CN" sz="2000">
                <a:solidFill>
                  <a:schemeClr val="tx1"/>
                </a:solidFill>
                <a:latin typeface="Times New Roman" panose="02020603050405020304" charset="0"/>
                <a:cs typeface="Times New Roman" panose="02020603050405020304" charset="0"/>
              </a:rPr>
              <a:t>常规技术：</a:t>
            </a:r>
            <a:endParaRPr lang="zh-CN">
              <a:solidFill>
                <a:schemeClr val="tx1"/>
              </a:solidFill>
              <a:latin typeface="Times New Roman" panose="02020603050405020304" charset="0"/>
              <a:cs typeface="Times New Roman" panose="02020603050405020304" charset="0"/>
            </a:endParaRPr>
          </a:p>
          <a:p>
            <a:pPr lvl="1">
              <a:lnSpc>
                <a:spcPct val="150000"/>
              </a:lnSpc>
            </a:pPr>
            <a:endParaRPr lang="zh-CN" sz="1600">
              <a:solidFill>
                <a:schemeClr val="tx1"/>
              </a:solidFill>
              <a:latin typeface="Times New Roman" panose="02020603050405020304" charset="0"/>
              <a:cs typeface="Times New Roman" panose="02020603050405020304" charset="0"/>
              <a:sym typeface="+mn-ea"/>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技术组成</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graphicFrame>
        <p:nvGraphicFramePr>
          <p:cNvPr id="8" name="表格 7"/>
          <p:cNvGraphicFramePr/>
          <p:nvPr>
            <p:custDataLst>
              <p:tags r:id="rId3"/>
            </p:custDataLst>
          </p:nvPr>
        </p:nvGraphicFramePr>
        <p:xfrm>
          <a:off x="478155" y="1990725"/>
          <a:ext cx="11235055" cy="3364230"/>
        </p:xfrm>
        <a:graphic>
          <a:graphicData uri="http://schemas.openxmlformats.org/drawingml/2006/table">
            <a:tbl>
              <a:tblPr firstRow="1" bandRow="1">
                <a:tableStyleId>{10A1B5D5-9B99-4C35-A422-299274C87663}</a:tableStyleId>
              </a:tblPr>
              <a:tblGrid>
                <a:gridCol w="950595"/>
                <a:gridCol w="1186180"/>
                <a:gridCol w="951865"/>
                <a:gridCol w="8146415"/>
              </a:tblGrid>
              <a:tr h="386080">
                <a:tc gridSpan="3">
                  <a:txBody>
                    <a:bodyPr/>
                    <a:p>
                      <a:pPr algn="ctr">
                        <a:buNone/>
                      </a:pPr>
                      <a:r>
                        <a:rPr lang="zh-CN" altLang="en-US"/>
                        <a:t>刺激模式</a:t>
                      </a:r>
                      <a:endParaRPr lang="zh-CN" altLang="en-US"/>
                    </a:p>
                  </a:txBody>
                  <a:tcPr anchor="ctr" anchorCtr="0"/>
                </a:tc>
                <a:tc hMerge="1">
                  <a:tcPr/>
                </a:tc>
                <a:tc hMerge="1">
                  <a:tcPr/>
                </a:tc>
                <a:tc>
                  <a:txBody>
                    <a:bodyPr/>
                    <a:p>
                      <a:pPr algn="ctr">
                        <a:buNone/>
                      </a:pPr>
                      <a:r>
                        <a:rPr lang="zh-CN" altLang="en-US"/>
                        <a:t>应用</a:t>
                      </a:r>
                      <a:endParaRPr lang="zh-CN" altLang="en-US"/>
                    </a:p>
                  </a:txBody>
                  <a:tcPr anchor="ctr" anchorCtr="0"/>
                </a:tc>
              </a:tr>
              <a:tr h="648335">
                <a:tc gridSpan="3">
                  <a:txBody>
                    <a:bodyPr/>
                    <a:p>
                      <a:pPr algn="ctr">
                        <a:buNone/>
                      </a:pPr>
                      <a:r>
                        <a:rPr lang="en-US" altLang="zh-CN"/>
                        <a:t>spTMS</a:t>
                      </a:r>
                      <a:endParaRPr lang="zh-CN" altLang="en-US"/>
                    </a:p>
                  </a:txBody>
                  <a:tcPr anchor="ctr" anchorCtr="0"/>
                </a:tc>
                <a:tc hMerge="1">
                  <a:tcPr/>
                </a:tc>
                <a:tc hMerge="1">
                  <a:tcPr/>
                </a:tc>
                <a:tc>
                  <a:txBody>
                    <a:bodyPr/>
                    <a:p>
                      <a:pPr algn="ctr">
                        <a:buNone/>
                      </a:pPr>
                      <a:r>
                        <a:rPr lang="zh-CN" altLang="en-US"/>
                        <a:t>电生理检查：运动阈值（</a:t>
                      </a:r>
                      <a:r>
                        <a:rPr lang="en-US" altLang="zh-CN"/>
                        <a:t>MT</a:t>
                      </a:r>
                      <a:r>
                        <a:rPr lang="zh-CN" altLang="en-US"/>
                        <a:t>）、运动诱发电位（</a:t>
                      </a:r>
                      <a:r>
                        <a:rPr lang="en-US" altLang="zh-CN"/>
                        <a:t>MEP</a:t>
                      </a:r>
                      <a:r>
                        <a:rPr lang="zh-CN" altLang="en-US"/>
                        <a:t>）、中枢运动传导时间（</a:t>
                      </a:r>
                      <a:r>
                        <a:rPr lang="en-US" altLang="zh-CN"/>
                        <a:t>CMCT</a:t>
                      </a:r>
                      <a:r>
                        <a:rPr lang="zh-CN" altLang="en-US"/>
                        <a:t>）、绘制脑功能图谱</a:t>
                      </a:r>
                      <a:endParaRPr lang="zh-CN" altLang="en-US"/>
                    </a:p>
                  </a:txBody>
                  <a:tcPr/>
                </a:tc>
              </a:tr>
              <a:tr h="926465">
                <a:tc gridSpan="3">
                  <a:txBody>
                    <a:bodyPr/>
                    <a:p>
                      <a:pPr algn="ctr">
                        <a:buNone/>
                      </a:pPr>
                      <a:r>
                        <a:rPr lang="en-US" altLang="zh-CN" sz="1800"/>
                        <a:t>ppTMS</a:t>
                      </a:r>
                      <a:endParaRPr lang="zh-CN" altLang="en-US" sz="1800"/>
                    </a:p>
                  </a:txBody>
                  <a:tcPr anchor="ctr" anchorCtr="0"/>
                </a:tc>
                <a:tc hMerge="1">
                  <a:tcPr/>
                </a:tc>
                <a:tc hMerge="1">
                  <a:tcPr/>
                </a:tc>
                <a:tc>
                  <a:txBody>
                    <a:bodyPr/>
                    <a:p>
                      <a:pPr algn="ctr">
                        <a:buNone/>
                      </a:pPr>
                      <a:r>
                        <a:rPr lang="zh-CN" altLang="en-US"/>
                        <a:t>重复成对</a:t>
                      </a:r>
                      <a:r>
                        <a:rPr lang="en-US" altLang="zh-CN"/>
                        <a:t>TMS</a:t>
                      </a:r>
                      <a:r>
                        <a:rPr lang="zh-CN" altLang="en-US"/>
                        <a:t>（</a:t>
                      </a:r>
                      <a:r>
                        <a:rPr lang="en-US" altLang="zh-CN"/>
                        <a:t>r-pTMS</a:t>
                      </a:r>
                      <a:r>
                        <a:rPr lang="zh-CN" altLang="en-US"/>
                        <a:t>）调节皮质兴奋性，达到</a:t>
                      </a:r>
                      <a:r>
                        <a:rPr lang="en-US" altLang="zh-CN"/>
                        <a:t>LTP\LTD</a:t>
                      </a:r>
                      <a:r>
                        <a:rPr lang="zh-CN" altLang="en-US"/>
                        <a:t>的治疗作用</a:t>
                      </a:r>
                      <a:r>
                        <a:rPr lang="en-US" altLang="zh-CN"/>
                        <a:t>; </a:t>
                      </a:r>
                      <a:r>
                        <a:rPr lang="en-US" altLang="zh-CN" sz="1800"/>
                        <a:t>ppTMS</a:t>
                      </a:r>
                      <a:r>
                        <a:rPr lang="zh-CN" altLang="en-US" sz="1800"/>
                        <a:t>检测皮质神经兴奋与抑制，皮质间传导和功能完整性；双拍成对</a:t>
                      </a:r>
                      <a:endParaRPr lang="en-US" altLang="zh-CN" sz="1800"/>
                    </a:p>
                  </a:txBody>
                  <a:tcPr anchor="ctr" anchorCtr="0"/>
                </a:tc>
              </a:tr>
              <a:tr h="641985">
                <a:tc rowSpan="3">
                  <a:txBody>
                    <a:bodyPr/>
                    <a:p>
                      <a:pPr algn="ctr">
                        <a:buNone/>
                      </a:pPr>
                      <a:r>
                        <a:rPr lang="en-US" altLang="zh-CN"/>
                        <a:t>rTMS</a:t>
                      </a:r>
                      <a:endParaRPr lang="en-US" altLang="zh-CN"/>
                    </a:p>
                  </a:txBody>
                  <a:tcPr anchor="ctr" anchorCtr="0"/>
                </a:tc>
                <a:tc gridSpan="2">
                  <a:txBody>
                    <a:bodyPr/>
                    <a:p>
                      <a:pPr algn="ctr">
                        <a:buNone/>
                      </a:pPr>
                      <a:r>
                        <a:rPr lang="zh-CN" altLang="en-US" sz="1800"/>
                        <a:t>常规</a:t>
                      </a:r>
                      <a:r>
                        <a:rPr lang="en-US" altLang="zh-CN" sz="1800"/>
                        <a:t>rTMS</a:t>
                      </a:r>
                      <a:endParaRPr lang="en-US" altLang="zh-CN" sz="1800"/>
                    </a:p>
                  </a:txBody>
                  <a:tcPr anchor="ctr" anchorCtr="0"/>
                </a:tc>
                <a:tc hMerge="1">
                  <a:tcPr/>
                </a:tc>
                <a:tc>
                  <a:txBody>
                    <a:bodyPr/>
                    <a:p>
                      <a:pPr algn="ctr">
                        <a:buNone/>
                      </a:pPr>
                      <a:r>
                        <a:rPr lang="zh-CN" altLang="en-US"/>
                        <a:t>低频</a:t>
                      </a:r>
                      <a:r>
                        <a:rPr lang="en-US" altLang="zh-CN" sz="1800"/>
                        <a:t>rTMS(≤ 1Hz)</a:t>
                      </a:r>
                      <a:r>
                        <a:rPr lang="zh-CN" altLang="en-US" sz="1800"/>
                        <a:t>抑制神经活动；高频</a:t>
                      </a:r>
                      <a:r>
                        <a:rPr lang="en-US" altLang="zh-CN" sz="1800"/>
                        <a:t>rTMS</a:t>
                      </a:r>
                      <a:r>
                        <a:rPr lang="zh-CN" altLang="en-US" sz="1800"/>
                        <a:t>（</a:t>
                      </a:r>
                      <a:r>
                        <a:rPr lang="en-US" altLang="zh-CN" sz="1800"/>
                        <a:t>&gt;</a:t>
                      </a:r>
                      <a:r>
                        <a:rPr lang="en-US" altLang="zh-CN" sz="1800">
                          <a:sym typeface="+mn-ea"/>
                        </a:rPr>
                        <a:t>1Hz</a:t>
                      </a:r>
                      <a:r>
                        <a:rPr lang="zh-CN" altLang="en-US" sz="1800"/>
                        <a:t>）兴奋神经活动</a:t>
                      </a:r>
                      <a:endParaRPr lang="zh-CN" altLang="en-US" sz="1800"/>
                    </a:p>
                  </a:txBody>
                  <a:tcPr anchor="ctr" anchorCtr="0"/>
                </a:tc>
              </a:tr>
              <a:tr h="375285">
                <a:tc vMerge="1">
                  <a:tcPr/>
                </a:tc>
                <a:tc rowSpan="2">
                  <a:txBody>
                    <a:bodyPr/>
                    <a:p>
                      <a:pPr algn="ctr">
                        <a:buNone/>
                      </a:pPr>
                      <a:r>
                        <a:rPr lang="zh-CN" altLang="en-US"/>
                        <a:t>模式化</a:t>
                      </a:r>
                      <a:r>
                        <a:rPr lang="en-US" altLang="zh-CN"/>
                        <a:t>rTMS</a:t>
                      </a:r>
                      <a:endParaRPr lang="en-US" altLang="zh-CN"/>
                    </a:p>
                  </a:txBody>
                  <a:tcPr anchor="ctr" anchorCtr="0"/>
                </a:tc>
                <a:tc>
                  <a:txBody>
                    <a:bodyPr/>
                    <a:p>
                      <a:pPr algn="ctr">
                        <a:buNone/>
                      </a:pPr>
                      <a:r>
                        <a:rPr lang="en-US" altLang="zh-CN"/>
                        <a:t>cTBS</a:t>
                      </a:r>
                      <a:endParaRPr lang="en-US" altLang="zh-CN"/>
                    </a:p>
                  </a:txBody>
                  <a:tcPr anchor="ctr" anchorCtr="0"/>
                </a:tc>
                <a:tc>
                  <a:txBody>
                    <a:bodyPr/>
                    <a:p>
                      <a:pPr algn="ctr">
                        <a:buNone/>
                      </a:pPr>
                      <a:r>
                        <a:rPr lang="zh-CN" altLang="en-US"/>
                        <a:t>抑制</a:t>
                      </a:r>
                      <a:endParaRPr lang="zh-CN" altLang="en-US"/>
                    </a:p>
                  </a:txBody>
                  <a:tcPr/>
                </a:tc>
              </a:tr>
              <a:tr h="386080">
                <a:tc vMerge="1">
                  <a:tcPr/>
                </a:tc>
                <a:tc vMerge="1">
                  <a:tcPr/>
                </a:tc>
                <a:tc>
                  <a:txBody>
                    <a:bodyPr/>
                    <a:p>
                      <a:pPr algn="ctr">
                        <a:buNone/>
                      </a:pPr>
                      <a:r>
                        <a:rPr lang="en-US" altLang="zh-CN"/>
                        <a:t>iTBS</a:t>
                      </a:r>
                      <a:endParaRPr lang="en-US" altLang="zh-CN"/>
                    </a:p>
                  </a:txBody>
                  <a:tcPr anchor="ctr" anchorCtr="0"/>
                </a:tc>
                <a:tc>
                  <a:txBody>
                    <a:bodyPr/>
                    <a:p>
                      <a:pPr algn="ctr">
                        <a:buNone/>
                      </a:pPr>
                      <a:r>
                        <a:rPr lang="zh-CN" altLang="en-US"/>
                        <a:t>兴奋</a:t>
                      </a:r>
                      <a:endParaRPr lang="zh-CN" altLang="en-US"/>
                    </a:p>
                  </a:txBody>
                  <a:tcPr/>
                </a:tc>
              </a:tr>
            </a:tbl>
          </a:graphicData>
        </a:graphic>
      </p:graphicFrame>
    </p:spTree>
    <p:custDataLst>
      <p:tags r:id="rId4"/>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0080" y="1289685"/>
            <a:ext cx="10927715" cy="5300980"/>
          </a:xfrm>
        </p:spPr>
        <p:txBody>
          <a:bodyPr/>
          <a:p>
            <a:pPr>
              <a:lnSpc>
                <a:spcPct val="150000"/>
              </a:lnSpc>
            </a:pPr>
            <a:r>
              <a:rPr lang="en-US" altLang="zh-CN" sz="2800">
                <a:solidFill>
                  <a:schemeClr val="tx1"/>
                </a:solidFill>
                <a:latin typeface="微软雅黑" panose="020B0503020204020204" charset="-122"/>
                <a:ea typeface="微软雅黑" panose="020B0503020204020204" charset="-122"/>
                <a:cs typeface="微软雅黑" panose="020B0503020204020204" charset="-122"/>
              </a:rPr>
              <a:t>spTMS</a:t>
            </a:r>
            <a:r>
              <a:rPr lang="zh-CN" altLang="en-US" sz="2800">
                <a:solidFill>
                  <a:schemeClr val="tx1"/>
                </a:solidFill>
                <a:latin typeface="微软雅黑" panose="020B0503020204020204" charset="-122"/>
                <a:ea typeface="微软雅黑" panose="020B0503020204020204" charset="-122"/>
                <a:cs typeface="微软雅黑" panose="020B0503020204020204" charset="-122"/>
              </a:rPr>
              <a:t>：</a:t>
            </a:r>
            <a:endParaRPr lang="zh-CN" sz="2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运动诱发电位</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MEP</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潜伏期（</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A</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）、幅值（</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B</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）、波形</a:t>
            </a:r>
            <a:endParaRPr lang="zh-CN" altLang="en-US" sz="24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运动阈值</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静息运动阈值（</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RMT</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活动运动阈值（</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AMT</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altLang="en-US" sz="24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静息期（</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C</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技术组成</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pic>
        <p:nvPicPr>
          <p:cNvPr id="4" name="图片 3"/>
          <p:cNvPicPr>
            <a:picLocks noChangeAspect="1"/>
          </p:cNvPicPr>
          <p:nvPr/>
        </p:nvPicPr>
        <p:blipFill>
          <a:blip r:embed="rId3"/>
          <a:stretch>
            <a:fillRect/>
          </a:stretch>
        </p:blipFill>
        <p:spPr>
          <a:xfrm>
            <a:off x="5929630" y="1474470"/>
            <a:ext cx="5528945" cy="4449445"/>
          </a:xfrm>
          <a:prstGeom prst="rect">
            <a:avLst/>
          </a:prstGeom>
        </p:spPr>
      </p:pic>
    </p:spTree>
    <p:custDataLst>
      <p:tags r:id="rId4"/>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537210" y="976630"/>
            <a:ext cx="11056620" cy="4718685"/>
          </a:xfrm>
        </p:spPr>
        <p:txBody>
          <a:bodyPr>
            <a:normAutofit/>
          </a:bodyPr>
          <a:p>
            <a:pPr>
              <a:lnSpc>
                <a:spcPct val="150000"/>
              </a:lnSpc>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ppTMS</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刺激模式：每次锁时成对脉冲，两个脉冲间隔在</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1000ms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以内。可分为单拍成对和双拍成对，前者刺激相同位置，后者刺激不同位置；</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刺激类型：前一个刺激为条件刺激，为阈下刺激，后者为测试（实验）刺激，为阈上刺激；</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marL="0"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作用</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可用于检测皮质内抑制</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易化以及半球间抑制功能的异常</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p:txBody>
      </p:sp>
      <p:pic>
        <p:nvPicPr>
          <p:cNvPr id="101" name="图片 100"/>
          <p:cNvPicPr/>
          <p:nvPr/>
        </p:nvPicPr>
        <p:blipFill>
          <a:blip r:embed="rId1"/>
          <a:stretch>
            <a:fillRect/>
          </a:stretch>
        </p:blipFill>
        <p:spPr>
          <a:xfrm>
            <a:off x="1344295" y="4019550"/>
            <a:ext cx="4518025" cy="2708910"/>
          </a:xfrm>
          <a:prstGeom prst="rect">
            <a:avLst/>
          </a:prstGeom>
          <a:noFill/>
          <a:ln w="9525">
            <a:noFill/>
          </a:ln>
        </p:spPr>
      </p:pic>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2"/>
          <a:stretch>
            <a:fillRect/>
          </a:stretch>
        </p:blipFill>
        <p:spPr>
          <a:xfrm flipH="1">
            <a:off x="11430" y="22860"/>
            <a:ext cx="1075055" cy="806450"/>
          </a:xfrm>
          <a:prstGeom prst="rect">
            <a:avLst/>
          </a:prstGeom>
        </p:spPr>
      </p:pic>
      <p:sp>
        <p:nvSpPr>
          <p:cNvPr id="82" name="文本框 81"/>
          <p:cNvSpPr txBox="1"/>
          <p:nvPr>
            <p:custDataLst>
              <p:tags r:id="rId3"/>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技术组成</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pic>
        <p:nvPicPr>
          <p:cNvPr id="104" name="图片 103"/>
          <p:cNvPicPr/>
          <p:nvPr/>
        </p:nvPicPr>
        <p:blipFill>
          <a:blip r:embed="rId4"/>
          <a:stretch>
            <a:fillRect/>
          </a:stretch>
        </p:blipFill>
        <p:spPr>
          <a:xfrm>
            <a:off x="6096000" y="3580765"/>
            <a:ext cx="4199890" cy="3147695"/>
          </a:xfrm>
          <a:prstGeom prst="rect">
            <a:avLst/>
          </a:prstGeom>
          <a:noFill/>
          <a:ln w="9525">
            <a:noFill/>
          </a:ln>
        </p:spPr>
      </p:pic>
    </p:spTree>
    <p:custDataLst>
      <p:tags r:id="rId5"/>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445135" y="1435735"/>
            <a:ext cx="10064115" cy="4718685"/>
          </a:xfrm>
        </p:spPr>
        <p:txBody>
          <a:bodyPr>
            <a:normAutofit/>
          </a:bodyPr>
          <a:p>
            <a:pPr>
              <a:lnSpc>
                <a:spcPct val="150000"/>
              </a:lnSpc>
            </a:pPr>
            <a:r>
              <a:rPr lang="en-US" altLang="zh-CN" sz="2400">
                <a:solidFill>
                  <a:schemeClr val="tx1"/>
                </a:solidFill>
                <a:latin typeface="微软雅黑" panose="020B0503020204020204" charset="-122"/>
                <a:ea typeface="微软雅黑" panose="020B0503020204020204" charset="-122"/>
                <a:cs typeface="微软雅黑" panose="020B0503020204020204" charset="-122"/>
              </a:rPr>
              <a:t>rTMS</a:t>
            </a:r>
            <a:endParaRPr lang="en-US" altLang="zh-CN" sz="24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刺激模式：按照一定</a:t>
            </a:r>
            <a:r>
              <a:rPr lang="zh-CN" altLang="en-US" sz="2000" b="1">
                <a:solidFill>
                  <a:srgbClr val="FF0000"/>
                </a:solidFill>
                <a:latin typeface="微软雅黑" panose="020B0503020204020204" charset="-122"/>
                <a:ea typeface="微软雅黑" panose="020B0503020204020204" charset="-122"/>
                <a:cs typeface="微软雅黑" panose="020B0503020204020204" charset="-122"/>
              </a:rPr>
              <a:t>规律</a:t>
            </a:r>
            <a:r>
              <a:rPr lang="zh-CN" altLang="en-US" sz="2000" b="1">
                <a:solidFill>
                  <a:schemeClr val="accent1"/>
                </a:solidFill>
                <a:latin typeface="微软雅黑" panose="020B0503020204020204" charset="-122"/>
                <a:ea typeface="微软雅黑" panose="020B0503020204020204" charset="-122"/>
                <a:cs typeface="微软雅黑" panose="020B0503020204020204" charset="-122"/>
              </a:rPr>
              <a:t>重复</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脉冲刺激</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分类：常规</a:t>
            </a:r>
            <a:r>
              <a:rPr lang="en-US" altLang="zh-CN" sz="2000">
                <a:solidFill>
                  <a:schemeClr val="tx1"/>
                </a:solidFill>
                <a:latin typeface="微软雅黑" panose="020B0503020204020204" charset="-122"/>
                <a:ea typeface="微软雅黑" panose="020B0503020204020204" charset="-122"/>
                <a:cs typeface="微软雅黑" panose="020B0503020204020204" charset="-122"/>
              </a:rPr>
              <a:t>rTMS</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和模式化</a:t>
            </a:r>
            <a:r>
              <a:rPr lang="en-US" altLang="zh-CN" sz="2000">
                <a:solidFill>
                  <a:schemeClr val="tx1"/>
                </a:solidFill>
                <a:latin typeface="微软雅黑" panose="020B0503020204020204" charset="-122"/>
                <a:ea typeface="微软雅黑" panose="020B0503020204020204" charset="-122"/>
                <a:cs typeface="微软雅黑" panose="020B0503020204020204" charset="-122"/>
              </a:rPr>
              <a:t>rTMS</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常规</a:t>
            </a:r>
            <a:r>
              <a:rPr lang="en-US" altLang="zh-CN" sz="2000">
                <a:solidFill>
                  <a:schemeClr val="tx1"/>
                </a:solidFill>
                <a:latin typeface="微软雅黑" panose="020B0503020204020204" charset="-122"/>
                <a:ea typeface="微软雅黑" panose="020B0503020204020204" charset="-122"/>
                <a:cs typeface="微软雅黑" panose="020B0503020204020204" charset="-122"/>
              </a:rPr>
              <a:t>rTMS</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：高频（兴奋）和低频（抑制）</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模式化</a:t>
            </a:r>
            <a:r>
              <a:rPr lang="en-US" altLang="zh-CN" sz="2000">
                <a:solidFill>
                  <a:schemeClr val="tx1"/>
                </a:solidFill>
                <a:latin typeface="微软雅黑" panose="020B0503020204020204" charset="-122"/>
                <a:ea typeface="微软雅黑" panose="020B0503020204020204" charset="-122"/>
                <a:cs typeface="微软雅黑" panose="020B0503020204020204" charset="-122"/>
              </a:rPr>
              <a:t>rTMS</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3">
              <a:lnSpc>
                <a:spcPct val="150000"/>
              </a:lnSpc>
            </a:pPr>
            <a:r>
              <a:rPr lang="en-US" altLang="zh-CN" sz="1800">
                <a:solidFill>
                  <a:schemeClr val="tx1"/>
                </a:solidFill>
                <a:latin typeface="微软雅黑" panose="020B0503020204020204" charset="-122"/>
                <a:ea typeface="微软雅黑" panose="020B0503020204020204" charset="-122"/>
                <a:cs typeface="微软雅黑" panose="020B0503020204020204" charset="-122"/>
              </a:rPr>
              <a:t>cTBS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（抑制）和</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iTBS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（兴奋）</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3">
              <a:lnSpc>
                <a:spcPct val="150000"/>
              </a:lnSpc>
            </a:pPr>
            <a:r>
              <a:rPr lang="en-US" altLang="zh-CN" sz="1800">
                <a:solidFill>
                  <a:schemeClr val="tx1"/>
                </a:solidFill>
                <a:latin typeface="微软雅黑" panose="020B0503020204020204" charset="-122"/>
                <a:ea typeface="微软雅黑" panose="020B0503020204020204" charset="-122"/>
                <a:cs typeface="微软雅黑" panose="020B0503020204020204" charset="-122"/>
              </a:rPr>
              <a:t>θ</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爆发刺激，丛间</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5hz</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，丛内</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50hz</a:t>
            </a:r>
            <a:endParaRPr lang="en-US" altLang="zh-CN" sz="1800">
              <a:solidFill>
                <a:schemeClr val="tx1"/>
              </a:solidFill>
              <a:latin typeface="微软雅黑" panose="020B0503020204020204" charset="-122"/>
              <a:ea typeface="微软雅黑" panose="020B0503020204020204" charset="-122"/>
              <a:cs typeface="微软雅黑" panose="020B0503020204020204" charset="-122"/>
            </a:endParaRPr>
          </a:p>
        </p:txBody>
      </p:sp>
      <p:pic>
        <p:nvPicPr>
          <p:cNvPr id="4" name="图片 3"/>
          <p:cNvPicPr>
            <a:picLocks noChangeAspect="1"/>
          </p:cNvPicPr>
          <p:nvPr/>
        </p:nvPicPr>
        <p:blipFill>
          <a:blip r:embed="rId1"/>
          <a:srcRect r="597"/>
          <a:stretch>
            <a:fillRect/>
          </a:stretch>
        </p:blipFill>
        <p:spPr>
          <a:xfrm>
            <a:off x="6673215" y="2168525"/>
            <a:ext cx="5287010" cy="4255770"/>
          </a:xfrm>
          <a:prstGeom prst="rect">
            <a:avLst/>
          </a:prstGeom>
        </p:spPr>
      </p:pic>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2"/>
          <a:stretch>
            <a:fillRect/>
          </a:stretch>
        </p:blipFill>
        <p:spPr>
          <a:xfrm flipH="1">
            <a:off x="11430" y="22860"/>
            <a:ext cx="1075055" cy="806450"/>
          </a:xfrm>
          <a:prstGeom prst="rect">
            <a:avLst/>
          </a:prstGeom>
        </p:spPr>
      </p:pic>
      <p:sp>
        <p:nvSpPr>
          <p:cNvPr id="82" name="文本框 81"/>
          <p:cNvSpPr txBox="1"/>
          <p:nvPr>
            <p:custDataLst>
              <p:tags r:id="rId3"/>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技术组成</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4"/>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rcRect r="359"/>
          <a:stretch>
            <a:fillRect/>
          </a:stretch>
        </p:blipFill>
        <p:spPr>
          <a:xfrm>
            <a:off x="1111885" y="1232535"/>
            <a:ext cx="7541260" cy="5377815"/>
          </a:xfrm>
          <a:prstGeom prst="rect">
            <a:avLst/>
          </a:prstGeom>
        </p:spPr>
      </p:pic>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2"/>
          <a:stretch>
            <a:fillRect/>
          </a:stretch>
        </p:blipFill>
        <p:spPr>
          <a:xfrm flipH="1">
            <a:off x="11430" y="22860"/>
            <a:ext cx="1075055" cy="806450"/>
          </a:xfrm>
          <a:prstGeom prst="rect">
            <a:avLst/>
          </a:prstGeom>
        </p:spPr>
      </p:pic>
      <p:sp>
        <p:nvSpPr>
          <p:cNvPr id="82" name="文本框 81"/>
          <p:cNvSpPr txBox="1"/>
          <p:nvPr>
            <p:custDataLst>
              <p:tags r:id="rId3"/>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技术组成</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
        <p:nvSpPr>
          <p:cNvPr id="5" name="右箭头 4"/>
          <p:cNvSpPr/>
          <p:nvPr/>
        </p:nvSpPr>
        <p:spPr>
          <a:xfrm>
            <a:off x="9050020" y="1730375"/>
            <a:ext cx="361950" cy="47371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矩形 5"/>
          <p:cNvSpPr/>
          <p:nvPr/>
        </p:nvSpPr>
        <p:spPr>
          <a:xfrm>
            <a:off x="9808845" y="1634490"/>
            <a:ext cx="1509395" cy="666115"/>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单脉冲</a:t>
            </a:r>
            <a:r>
              <a:rPr lang="en-US" altLang="zh-CN"/>
              <a:t>TMS</a:t>
            </a:r>
            <a:endParaRPr lang="en-US" altLang="zh-CN"/>
          </a:p>
        </p:txBody>
      </p:sp>
      <p:sp>
        <p:nvSpPr>
          <p:cNvPr id="7" name="右箭头 6"/>
          <p:cNvSpPr/>
          <p:nvPr/>
        </p:nvSpPr>
        <p:spPr>
          <a:xfrm>
            <a:off x="9055100" y="2444115"/>
            <a:ext cx="361950" cy="47371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矩形 7"/>
          <p:cNvSpPr/>
          <p:nvPr/>
        </p:nvSpPr>
        <p:spPr>
          <a:xfrm>
            <a:off x="9813925" y="2348230"/>
            <a:ext cx="1509395" cy="666115"/>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低频</a:t>
            </a:r>
            <a:r>
              <a:rPr lang="en-US" altLang="zh-CN"/>
              <a:t>rTMS</a:t>
            </a:r>
            <a:endParaRPr lang="en-US" altLang="zh-CN"/>
          </a:p>
        </p:txBody>
      </p:sp>
      <p:sp>
        <p:nvSpPr>
          <p:cNvPr id="9" name="右箭头 8"/>
          <p:cNvSpPr/>
          <p:nvPr/>
        </p:nvSpPr>
        <p:spPr>
          <a:xfrm>
            <a:off x="9052560" y="3165475"/>
            <a:ext cx="361950" cy="47371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 name="矩形 9"/>
          <p:cNvSpPr/>
          <p:nvPr/>
        </p:nvSpPr>
        <p:spPr>
          <a:xfrm>
            <a:off x="9811385" y="3069590"/>
            <a:ext cx="1509395" cy="666115"/>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高频</a:t>
            </a:r>
            <a:r>
              <a:rPr lang="en-US" altLang="zh-CN"/>
              <a:t>rTMS</a:t>
            </a:r>
            <a:endParaRPr lang="en-US" altLang="zh-CN"/>
          </a:p>
        </p:txBody>
      </p:sp>
      <p:sp>
        <p:nvSpPr>
          <p:cNvPr id="11" name="右箭头 10"/>
          <p:cNvSpPr/>
          <p:nvPr/>
        </p:nvSpPr>
        <p:spPr>
          <a:xfrm>
            <a:off x="9060180" y="3881755"/>
            <a:ext cx="361950" cy="47371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矩形 11"/>
          <p:cNvSpPr/>
          <p:nvPr/>
        </p:nvSpPr>
        <p:spPr>
          <a:xfrm>
            <a:off x="9819005" y="3785870"/>
            <a:ext cx="1509395" cy="666115"/>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a:t>cTBS</a:t>
            </a:r>
            <a:endParaRPr lang="en-US" altLang="zh-CN"/>
          </a:p>
        </p:txBody>
      </p:sp>
      <p:sp>
        <p:nvSpPr>
          <p:cNvPr id="13" name="右箭头 12"/>
          <p:cNvSpPr/>
          <p:nvPr/>
        </p:nvSpPr>
        <p:spPr>
          <a:xfrm>
            <a:off x="9057640" y="4603115"/>
            <a:ext cx="361950" cy="47371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矩形 13"/>
          <p:cNvSpPr/>
          <p:nvPr/>
        </p:nvSpPr>
        <p:spPr>
          <a:xfrm>
            <a:off x="9816465" y="4507230"/>
            <a:ext cx="1509395" cy="666115"/>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a:t>iTBS</a:t>
            </a:r>
            <a:endParaRPr lang="en-US" altLang="zh-CN"/>
          </a:p>
        </p:txBody>
      </p:sp>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5328272" y="648678"/>
            <a:ext cx="1656000" cy="1656000"/>
          </a:xfrm>
          <a:prstGeom prst="ellipse">
            <a:avLst/>
          </a:prstGeom>
          <a:ln w="285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4" name="直接连接符 3"/>
          <p:cNvCxnSpPr/>
          <p:nvPr/>
        </p:nvCxnSpPr>
        <p:spPr>
          <a:xfrm>
            <a:off x="188379" y="3351736"/>
            <a:ext cx="11808000" cy="0"/>
          </a:xfrm>
          <a:prstGeom prst="line">
            <a:avLst/>
          </a:prstGeom>
        </p:spPr>
        <p:style>
          <a:lnRef idx="3">
            <a:schemeClr val="accent1"/>
          </a:lnRef>
          <a:fillRef idx="0">
            <a:srgbClr val="FFFFFF"/>
          </a:fillRef>
          <a:effectRef idx="0">
            <a:srgbClr val="FFFFFF"/>
          </a:effectRef>
          <a:fontRef idx="minor">
            <a:schemeClr val="tx1"/>
          </a:fontRef>
        </p:style>
      </p:cxnSp>
      <p:grpSp>
        <p:nvGrpSpPr>
          <p:cNvPr id="11" name="组合 10"/>
          <p:cNvGrpSpPr/>
          <p:nvPr/>
        </p:nvGrpSpPr>
        <p:grpSpPr>
          <a:xfrm>
            <a:off x="4199238" y="2630151"/>
            <a:ext cx="3817620" cy="645160"/>
            <a:chOff x="4913881" y="3315025"/>
            <a:chExt cx="3817620" cy="645160"/>
          </a:xfrm>
        </p:grpSpPr>
        <p:sp>
          <p:nvSpPr>
            <p:cNvPr id="2" name="TextBox 98"/>
            <p:cNvSpPr txBox="1"/>
            <p:nvPr/>
          </p:nvSpPr>
          <p:spPr>
            <a:xfrm>
              <a:off x="5090411" y="3328995"/>
              <a:ext cx="3641090" cy="583565"/>
            </a:xfrm>
            <a:prstGeom prst="rect">
              <a:avLst/>
            </a:prstGeom>
            <a:noFill/>
          </p:spPr>
          <p:txBody>
            <a:bodyPr wrap="square" rtlCol="0">
              <a:spAutoFit/>
            </a:bodyPr>
            <a:lstStyle/>
            <a:p>
              <a:pPr algn="ctr"/>
              <a:r>
                <a:rPr lang="zh-CN" altLang="en-US" sz="3200" b="1" dirty="0">
                  <a:solidFill>
                    <a:schemeClr val="accent1"/>
                  </a:solidFill>
                  <a:latin typeface="Times New Roman" panose="02020603050405020304" charset="0"/>
                  <a:ea typeface="微软雅黑" panose="020B0503020204020204" charset="-122"/>
                  <a:cs typeface="Times New Roman" panose="02020603050405020304" charset="0"/>
                  <a:sym typeface="+mn-ea"/>
                </a:rPr>
                <a:t>发展历史</a:t>
              </a:r>
              <a:endParaRPr lang="zh-CN" altLang="en-US" sz="3200" b="1" dirty="0">
                <a:solidFill>
                  <a:schemeClr val="accent1"/>
                </a:solidFill>
                <a:latin typeface="Times New Roman" panose="02020603050405020304" charset="0"/>
                <a:ea typeface="微软雅黑" panose="020B0503020204020204" charset="-122"/>
                <a:cs typeface="Times New Roman" panose="02020603050405020304" charset="0"/>
                <a:sym typeface="+mn-ea"/>
              </a:endParaRPr>
            </a:p>
          </p:txBody>
        </p:sp>
        <p:sp>
          <p:nvSpPr>
            <p:cNvPr id="10" name="TextBox 98"/>
            <p:cNvSpPr txBox="1"/>
            <p:nvPr/>
          </p:nvSpPr>
          <p:spPr>
            <a:xfrm>
              <a:off x="4913881" y="3315025"/>
              <a:ext cx="701529" cy="645160"/>
            </a:xfrm>
            <a:prstGeom prst="rect">
              <a:avLst/>
            </a:prstGeom>
            <a:noFill/>
          </p:spPr>
          <p:txBody>
            <a:bodyPr wrap="square" rtlCol="0">
              <a:spAutoFit/>
            </a:bodyPr>
            <a:lstStyle/>
            <a:p>
              <a:pPr algn="ctr"/>
              <a:r>
                <a:rPr lang="en-US" altLang="zh-CN" sz="3600" b="1" dirty="0">
                  <a:solidFill>
                    <a:schemeClr val="accent1"/>
                  </a:solidFill>
                  <a:latin typeface="Times New Roman" panose="02020603050405020304" charset="0"/>
                  <a:ea typeface="微软雅黑" panose="020B0503020204020204" charset="-122"/>
                  <a:cs typeface="Times New Roman" panose="02020603050405020304" charset="0"/>
                </a:rPr>
                <a:t>01</a:t>
              </a:r>
              <a:endParaRPr lang="en-US" altLang="zh-CN" sz="3600" b="1" dirty="0">
                <a:solidFill>
                  <a:schemeClr val="accent1"/>
                </a:solidFill>
                <a:latin typeface="Times New Roman" panose="02020603050405020304" charset="0"/>
                <a:ea typeface="微软雅黑" panose="020B0503020204020204" charset="-122"/>
                <a:cs typeface="Times New Roman" panose="02020603050405020304" charset="0"/>
              </a:endParaRPr>
            </a:p>
          </p:txBody>
        </p:sp>
      </p:grpSp>
      <p:pic>
        <p:nvPicPr>
          <p:cNvPr id="6" name="图片 5" descr="依瑞德集团logo-白边(1)"/>
          <p:cNvPicPr>
            <a:picLocks noChangeAspect="1"/>
          </p:cNvPicPr>
          <p:nvPr/>
        </p:nvPicPr>
        <p:blipFill>
          <a:blip r:embed="rId1"/>
          <a:stretch>
            <a:fillRect/>
          </a:stretch>
        </p:blipFill>
        <p:spPr>
          <a:xfrm>
            <a:off x="5515610" y="781050"/>
            <a:ext cx="1375410" cy="1303020"/>
          </a:xfrm>
          <a:prstGeom prst="rect">
            <a:avLst/>
          </a:prstGeom>
        </p:spPr>
      </p:pic>
    </p:spTree>
  </p:cSld>
  <p:clrMapOvr>
    <a:masterClrMapping/>
  </p:clrMapOvr>
  <p:transition spd="slow">
    <p:strips dir="rd"/>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518795" y="904240"/>
            <a:ext cx="11058525" cy="5369560"/>
          </a:xfrm>
        </p:spPr>
        <p:txBody>
          <a:bodyPr>
            <a:noAutofit/>
          </a:bodyPr>
          <a:p>
            <a:pPr>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相关参数</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b="1">
                <a:solidFill>
                  <a:schemeClr val="tx1"/>
                </a:solidFill>
                <a:latin typeface="微软雅黑" panose="020B0503020204020204" charset="-122"/>
                <a:ea typeface="微软雅黑" panose="020B0503020204020204" charset="-122"/>
                <a:cs typeface="微软雅黑" panose="020B0503020204020204" charset="-122"/>
              </a:rPr>
              <a:t>刺激部位</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：刺激靶点，测量</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MT</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时靶点为</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M1</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运动皮层；</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b="1">
                <a:solidFill>
                  <a:schemeClr val="tx1"/>
                </a:solidFill>
                <a:latin typeface="微软雅黑" panose="020B0503020204020204" charset="-122"/>
                <a:ea typeface="微软雅黑" panose="020B0503020204020204" charset="-122"/>
                <a:cs typeface="微软雅黑" panose="020B0503020204020204" charset="-122"/>
              </a:rPr>
              <a:t>刺激强度</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：磁场输入强度，一般采用</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80%-120%</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的运动阈值作为治疗强度。磁刺激仪的磁场强度不能低于</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1T</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b="1">
                <a:solidFill>
                  <a:schemeClr val="tx1"/>
                </a:solidFill>
                <a:latin typeface="微软雅黑" panose="020B0503020204020204" charset="-122"/>
                <a:ea typeface="微软雅黑" panose="020B0503020204020204" charset="-122"/>
                <a:cs typeface="微软雅黑" panose="020B0503020204020204" charset="-122"/>
              </a:rPr>
              <a:t>刺激频率</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：单位时间内脉冲个数，</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≤1hz</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为抑制刺激，</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&gt;1hz</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为兴奋刺激。</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TBS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中丛间频率为</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5hz</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，丛内频率为</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50hz</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b="1">
                <a:solidFill>
                  <a:schemeClr val="tx1"/>
                </a:solidFill>
                <a:latin typeface="微软雅黑" panose="020B0503020204020204" charset="-122"/>
                <a:ea typeface="微软雅黑" panose="020B0503020204020204" charset="-122"/>
                <a:cs typeface="微软雅黑" panose="020B0503020204020204" charset="-122"/>
              </a:rPr>
              <a:t>刺激时间</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为单位，指重复单位中刺激输出的时间，标准</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cTBS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为</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40s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iTBS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为</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2s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b="1">
                <a:solidFill>
                  <a:schemeClr val="tx1"/>
                </a:solidFill>
                <a:latin typeface="微软雅黑" panose="020B0503020204020204" charset="-122"/>
                <a:ea typeface="微软雅黑" panose="020B0503020204020204" charset="-122"/>
                <a:cs typeface="微软雅黑" panose="020B0503020204020204" charset="-122"/>
              </a:rPr>
              <a:t>刺激间隔</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为单位，指一个重复单位中没有刺激输出的时间，标准</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cTBS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没有间隔，</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iTBS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为</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8s</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b="1">
                <a:solidFill>
                  <a:schemeClr val="tx1"/>
                </a:solidFill>
                <a:latin typeface="微软雅黑" panose="020B0503020204020204" charset="-122"/>
                <a:ea typeface="微软雅黑" panose="020B0503020204020204" charset="-122"/>
                <a:cs typeface="微软雅黑" panose="020B0503020204020204" charset="-122"/>
                <a:sym typeface="+mn-ea"/>
              </a:rPr>
              <a:t>重复次数</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：完成一次</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rTMS</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中重复单位出现的次数；</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b="1">
                <a:solidFill>
                  <a:schemeClr val="tx1"/>
                </a:solidFill>
                <a:latin typeface="微软雅黑" panose="020B0503020204020204" charset="-122"/>
                <a:ea typeface="微软雅黑" panose="020B0503020204020204" charset="-122"/>
                <a:cs typeface="微软雅黑" panose="020B0503020204020204" charset="-122"/>
                <a:sym typeface="+mn-ea"/>
              </a:rPr>
              <a:t>治疗时间</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：完成一次</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rTMS</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所花费时间；</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b="1">
                <a:solidFill>
                  <a:schemeClr val="tx1"/>
                </a:solidFill>
                <a:latin typeface="微软雅黑" panose="020B0503020204020204" charset="-122"/>
                <a:ea typeface="微软雅黑" panose="020B0503020204020204" charset="-122"/>
                <a:cs typeface="微软雅黑" panose="020B0503020204020204" charset="-122"/>
                <a:sym typeface="+mn-ea"/>
              </a:rPr>
              <a:t>总脉冲数</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：完成一次</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rTMS</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所有脉冲的个数，一般推荐在</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1000-2000</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左右。</a:t>
            </a:r>
            <a:endParaRPr lang="en-US" altLang="zh-CN" sz="1800">
              <a:solidFill>
                <a:schemeClr val="tx1"/>
              </a:solidFill>
              <a:latin typeface="微软雅黑" panose="020B0503020204020204" charset="-122"/>
              <a:ea typeface="微软雅黑" panose="020B0503020204020204" charset="-122"/>
              <a:cs typeface="微软雅黑" panose="020B0503020204020204" charset="-122"/>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技术组成</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3"/>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8810" y="1190625"/>
            <a:ext cx="10654665" cy="5063490"/>
          </a:xfrm>
        </p:spPr>
        <p:txBody>
          <a:bodyPr>
            <a:normAutofit/>
          </a:bodyPr>
          <a:p>
            <a:pPr>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刺激线圈</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标准线圈：圆形、八字形</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圆形：刺激面积大、强度高，更容易引起运动诱发电位，用于常规检查和治疗；</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八字：刺激面积小、</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深度较浅、</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但聚焦，一般用于科研和定位要求较高的情况。</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特殊线圈：帽形、双锥形、</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H</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形、多叶形、长方形、动物线圈、椭圆形线圈</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双锥形：局部刺激强度大、深度大，但聚焦性不如</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8</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字；</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en-US" altLang="zh-CN" sz="1800">
                <a:solidFill>
                  <a:schemeClr val="tx1"/>
                </a:solidFill>
                <a:latin typeface="微软雅黑" panose="020B0503020204020204" charset="-122"/>
                <a:ea typeface="微软雅黑" panose="020B0503020204020204" charset="-122"/>
                <a:cs typeface="微软雅黑" panose="020B0503020204020204" charset="-122"/>
              </a:rPr>
              <a:t>H</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线圈：磁场向量叠加后的单点聚焦，深度大，刺激范围广，但灵活性较差；</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带铁芯的线圈：输出磁场利用率高，发热较少，但输出强度受限，聚焦性一般，重量较大。</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伪线圈：改变线圈刺激角度或刺激距离作为伪刺激对照。</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技术组成</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3"/>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内容占位符 3"/>
          <p:cNvPicPr>
            <a:picLocks noChangeAspect="1"/>
          </p:cNvPicPr>
          <p:nvPr>
            <p:ph idx="1"/>
          </p:nvPr>
        </p:nvPicPr>
        <p:blipFill>
          <a:blip r:embed="rId1"/>
          <a:stretch>
            <a:fillRect/>
          </a:stretch>
        </p:blipFill>
        <p:spPr>
          <a:xfrm>
            <a:off x="2768600" y="1313815"/>
            <a:ext cx="5723890" cy="2822575"/>
          </a:xfrm>
          <a:prstGeom prst="rect">
            <a:avLst/>
          </a:prstGeom>
        </p:spPr>
      </p:pic>
      <p:pic>
        <p:nvPicPr>
          <p:cNvPr id="6" name="图片 5"/>
          <p:cNvPicPr>
            <a:picLocks noChangeAspect="1"/>
          </p:cNvPicPr>
          <p:nvPr/>
        </p:nvPicPr>
        <p:blipFill>
          <a:blip r:embed="rId2"/>
          <a:stretch>
            <a:fillRect/>
          </a:stretch>
        </p:blipFill>
        <p:spPr>
          <a:xfrm>
            <a:off x="2174875" y="4330065"/>
            <a:ext cx="7075805" cy="2325370"/>
          </a:xfrm>
          <a:prstGeom prst="rect">
            <a:avLst/>
          </a:prstGeom>
        </p:spPr>
      </p:pic>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3"/>
          <a:stretch>
            <a:fillRect/>
          </a:stretch>
        </p:blipFill>
        <p:spPr>
          <a:xfrm flipH="1">
            <a:off x="11430" y="22860"/>
            <a:ext cx="1075055" cy="806450"/>
          </a:xfrm>
          <a:prstGeom prst="rect">
            <a:avLst/>
          </a:prstGeom>
        </p:spPr>
      </p:pic>
      <p:sp>
        <p:nvSpPr>
          <p:cNvPr id="82" name="文本框 81"/>
          <p:cNvSpPr txBox="1"/>
          <p:nvPr>
            <p:custDataLst>
              <p:tags r:id="rId4"/>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技术组成</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5"/>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内容占位符 4"/>
          <p:cNvPicPr>
            <a:picLocks noChangeAspect="1"/>
          </p:cNvPicPr>
          <p:nvPr>
            <p:ph idx="1"/>
          </p:nvPr>
        </p:nvPicPr>
        <p:blipFill>
          <a:blip r:embed="rId1"/>
          <a:srcRect l="1274" b="1316"/>
          <a:stretch>
            <a:fillRect/>
          </a:stretch>
        </p:blipFill>
        <p:spPr>
          <a:xfrm>
            <a:off x="615950" y="1627505"/>
            <a:ext cx="10829290" cy="3382010"/>
          </a:xfrm>
          <a:prstGeom prst="rect">
            <a:avLst/>
          </a:prstGeom>
        </p:spPr>
      </p:pic>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2"/>
          <a:stretch>
            <a:fillRect/>
          </a:stretch>
        </p:blipFill>
        <p:spPr>
          <a:xfrm flipH="1">
            <a:off x="11430" y="22860"/>
            <a:ext cx="1075055" cy="806450"/>
          </a:xfrm>
          <a:prstGeom prst="rect">
            <a:avLst/>
          </a:prstGeom>
        </p:spPr>
      </p:pic>
      <p:sp>
        <p:nvSpPr>
          <p:cNvPr id="82" name="文本框 81"/>
          <p:cNvSpPr txBox="1"/>
          <p:nvPr>
            <p:custDataLst>
              <p:tags r:id="rId3"/>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技术组成</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4"/>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5328272" y="648678"/>
            <a:ext cx="1656000" cy="1656000"/>
          </a:xfrm>
          <a:prstGeom prst="ellipse">
            <a:avLst/>
          </a:prstGeom>
          <a:ln w="285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4" name="直接连接符 3"/>
          <p:cNvCxnSpPr/>
          <p:nvPr/>
        </p:nvCxnSpPr>
        <p:spPr>
          <a:xfrm>
            <a:off x="188379" y="3351736"/>
            <a:ext cx="11808000" cy="0"/>
          </a:xfrm>
          <a:prstGeom prst="line">
            <a:avLst/>
          </a:prstGeom>
        </p:spPr>
        <p:style>
          <a:lnRef idx="3">
            <a:schemeClr val="accent1"/>
          </a:lnRef>
          <a:fillRef idx="0">
            <a:srgbClr val="FFFFFF"/>
          </a:fillRef>
          <a:effectRef idx="0">
            <a:srgbClr val="FFFFFF"/>
          </a:effectRef>
          <a:fontRef idx="minor">
            <a:schemeClr val="tx1"/>
          </a:fontRef>
        </p:style>
      </p:cxnSp>
      <p:grpSp>
        <p:nvGrpSpPr>
          <p:cNvPr id="11" name="组合 10"/>
          <p:cNvGrpSpPr/>
          <p:nvPr/>
        </p:nvGrpSpPr>
        <p:grpSpPr>
          <a:xfrm>
            <a:off x="4178283" y="2630151"/>
            <a:ext cx="3838575" cy="645160"/>
            <a:chOff x="4892926" y="3315025"/>
            <a:chExt cx="3838575" cy="645160"/>
          </a:xfrm>
        </p:grpSpPr>
        <p:sp>
          <p:nvSpPr>
            <p:cNvPr id="2" name="TextBox 98"/>
            <p:cNvSpPr txBox="1"/>
            <p:nvPr/>
          </p:nvSpPr>
          <p:spPr>
            <a:xfrm>
              <a:off x="5090411" y="3328995"/>
              <a:ext cx="3641090" cy="583565"/>
            </a:xfrm>
            <a:prstGeom prst="rect">
              <a:avLst/>
            </a:prstGeom>
            <a:noFill/>
          </p:spPr>
          <p:txBody>
            <a:bodyPr wrap="square" rtlCol="0">
              <a:spAutoFit/>
            </a:bodyPr>
            <a:lstStyle/>
            <a:p>
              <a:pPr algn="ctr"/>
              <a:r>
                <a:rPr lang="zh-CN" altLang="en-US" sz="3200" b="1" dirty="0">
                  <a:solidFill>
                    <a:schemeClr val="accent1"/>
                  </a:solidFill>
                  <a:latin typeface="Times New Roman" panose="02020603050405020304" charset="0"/>
                  <a:ea typeface="微软雅黑" panose="020B0503020204020204" charset="-122"/>
                  <a:cs typeface="Times New Roman" panose="02020603050405020304" charset="0"/>
                  <a:sym typeface="+mn-ea"/>
                </a:rPr>
                <a:t>安全性</a:t>
              </a:r>
              <a:endParaRPr lang="zh-CN" altLang="en-US" sz="3200" b="1" dirty="0">
                <a:solidFill>
                  <a:schemeClr val="accent1"/>
                </a:solidFill>
                <a:latin typeface="Times New Roman" panose="02020603050405020304" charset="0"/>
                <a:ea typeface="微软雅黑" panose="020B0503020204020204" charset="-122"/>
                <a:cs typeface="Times New Roman" panose="02020603050405020304" charset="0"/>
                <a:sym typeface="+mn-ea"/>
              </a:endParaRPr>
            </a:p>
          </p:txBody>
        </p:sp>
        <p:sp>
          <p:nvSpPr>
            <p:cNvPr id="10" name="TextBox 98"/>
            <p:cNvSpPr txBox="1"/>
            <p:nvPr/>
          </p:nvSpPr>
          <p:spPr>
            <a:xfrm>
              <a:off x="4892926" y="3315025"/>
              <a:ext cx="701529" cy="645160"/>
            </a:xfrm>
            <a:prstGeom prst="rect">
              <a:avLst/>
            </a:prstGeom>
            <a:noFill/>
          </p:spPr>
          <p:txBody>
            <a:bodyPr wrap="square" rtlCol="0">
              <a:spAutoFit/>
            </a:bodyPr>
            <a:lstStyle/>
            <a:p>
              <a:pPr algn="ctr"/>
              <a:r>
                <a:rPr lang="en-US" altLang="zh-CN" sz="3600" b="1" dirty="0">
                  <a:solidFill>
                    <a:schemeClr val="accent1"/>
                  </a:solidFill>
                  <a:latin typeface="Times New Roman" panose="02020603050405020304" charset="0"/>
                  <a:ea typeface="微软雅黑" panose="020B0503020204020204" charset="-122"/>
                  <a:cs typeface="Times New Roman" panose="02020603050405020304" charset="0"/>
                </a:rPr>
                <a:t>04</a:t>
              </a:r>
              <a:endParaRPr lang="en-US" altLang="zh-CN" sz="3600" b="1" dirty="0">
                <a:solidFill>
                  <a:schemeClr val="accent1"/>
                </a:solidFill>
                <a:latin typeface="Times New Roman" panose="02020603050405020304" charset="0"/>
                <a:ea typeface="微软雅黑" panose="020B0503020204020204" charset="-122"/>
                <a:cs typeface="Times New Roman" panose="02020603050405020304" charset="0"/>
              </a:endParaRPr>
            </a:p>
          </p:txBody>
        </p:sp>
      </p:grpSp>
      <p:pic>
        <p:nvPicPr>
          <p:cNvPr id="6" name="图片 5" descr="依瑞德集团logo-白边(1)"/>
          <p:cNvPicPr>
            <a:picLocks noChangeAspect="1"/>
          </p:cNvPicPr>
          <p:nvPr/>
        </p:nvPicPr>
        <p:blipFill>
          <a:blip r:embed="rId1"/>
          <a:stretch>
            <a:fillRect/>
          </a:stretch>
        </p:blipFill>
        <p:spPr>
          <a:xfrm>
            <a:off x="5515610" y="781050"/>
            <a:ext cx="1375410" cy="1303020"/>
          </a:xfrm>
          <a:prstGeom prst="rect">
            <a:avLst/>
          </a:prstGeom>
        </p:spPr>
      </p:pic>
    </p:spTree>
  </p:cSld>
  <p:clrMapOvr>
    <a:masterClrMapping/>
  </p:clrMapOvr>
  <p:transition spd="slow">
    <p:strips dir="rd"/>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p:nvPr>
            <p:ph idx="1"/>
          </p:nvPr>
        </p:nvSpPr>
        <p:spPr>
          <a:xfrm>
            <a:off x="1372870" y="1510665"/>
            <a:ext cx="10204450" cy="4265930"/>
          </a:xfrm>
        </p:spPr>
        <p:txBody>
          <a:bodyPr/>
          <a:p>
            <a:r>
              <a:rPr lang="zh-CN" altLang="en-US" sz="2000">
                <a:solidFill>
                  <a:schemeClr val="tx1"/>
                </a:solidFill>
                <a:latin typeface="微软雅黑" panose="020B0503020204020204" charset="-122"/>
                <a:ea typeface="微软雅黑" panose="020B0503020204020204" charset="-122"/>
              </a:rPr>
              <a:t>危险因素：</a:t>
            </a:r>
            <a:endParaRPr lang="zh-CN" altLang="en-US" sz="2000">
              <a:solidFill>
                <a:schemeClr val="tx1"/>
              </a:solidFill>
              <a:latin typeface="微软雅黑" panose="020B0503020204020204" charset="-122"/>
              <a:ea typeface="微软雅黑" panose="020B0503020204020204" charset="-122"/>
            </a:endParaRPr>
          </a:p>
          <a:p>
            <a:pPr lvl="1"/>
            <a:r>
              <a:rPr lang="zh-CN" altLang="en-US" sz="1775">
                <a:solidFill>
                  <a:schemeClr val="tx1"/>
                </a:solidFill>
                <a:highlight>
                  <a:srgbClr val="FFFF00"/>
                </a:highlight>
                <a:latin typeface="微软雅黑" panose="020B0503020204020204" charset="-122"/>
                <a:ea typeface="微软雅黑" panose="020B0503020204020204" charset="-122"/>
              </a:rPr>
              <a:t>癫痫</a:t>
            </a:r>
            <a:endParaRPr lang="zh-CN" altLang="en-US" sz="1775">
              <a:solidFill>
                <a:schemeClr val="tx1"/>
              </a:solidFill>
              <a:latin typeface="微软雅黑" panose="020B0503020204020204" charset="-122"/>
              <a:ea typeface="微软雅黑" panose="020B0503020204020204" charset="-122"/>
            </a:endParaRPr>
          </a:p>
          <a:p>
            <a:pPr lvl="1"/>
            <a:r>
              <a:rPr lang="zh-CN" altLang="en-US" sz="1775">
                <a:solidFill>
                  <a:schemeClr val="tx1"/>
                </a:solidFill>
                <a:latin typeface="微软雅黑" panose="020B0503020204020204" charset="-122"/>
                <a:ea typeface="微软雅黑" panose="020B0503020204020204" charset="-122"/>
              </a:rPr>
              <a:t>听力</a:t>
            </a:r>
            <a:endParaRPr lang="zh-CN" altLang="en-US" sz="1775">
              <a:solidFill>
                <a:schemeClr val="tx1"/>
              </a:solidFill>
              <a:latin typeface="微软雅黑" panose="020B0503020204020204" charset="-122"/>
              <a:ea typeface="微软雅黑" panose="020B0503020204020204" charset="-122"/>
            </a:endParaRPr>
          </a:p>
          <a:p>
            <a:pPr lvl="1"/>
            <a:r>
              <a:rPr lang="zh-CN" altLang="en-US" sz="1775">
                <a:solidFill>
                  <a:schemeClr val="tx1"/>
                </a:solidFill>
                <a:latin typeface="微软雅黑" panose="020B0503020204020204" charset="-122"/>
                <a:ea typeface="微软雅黑" panose="020B0503020204020204" charset="-122"/>
              </a:rPr>
              <a:t>认知</a:t>
            </a:r>
            <a:endParaRPr lang="zh-CN" altLang="en-US" sz="2000">
              <a:solidFill>
                <a:schemeClr val="tx1"/>
              </a:solidFill>
              <a:latin typeface="微软雅黑" panose="020B0503020204020204" charset="-122"/>
              <a:ea typeface="微软雅黑" panose="020B0503020204020204" charset="-122"/>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安全性</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pic>
        <p:nvPicPr>
          <p:cNvPr id="5" name="图片 4"/>
          <p:cNvPicPr>
            <a:picLocks noChangeAspect="1"/>
          </p:cNvPicPr>
          <p:nvPr/>
        </p:nvPicPr>
        <p:blipFill>
          <a:blip r:embed="rId3"/>
          <a:stretch>
            <a:fillRect/>
          </a:stretch>
        </p:blipFill>
        <p:spPr>
          <a:xfrm>
            <a:off x="5434965" y="1097915"/>
            <a:ext cx="4868545" cy="5091430"/>
          </a:xfrm>
          <a:prstGeom prst="rect">
            <a:avLst/>
          </a:prstGeom>
        </p:spPr>
      </p:pic>
      <p:sp>
        <p:nvSpPr>
          <p:cNvPr id="6" name="文本框 5"/>
          <p:cNvSpPr txBox="1"/>
          <p:nvPr/>
        </p:nvSpPr>
        <p:spPr>
          <a:xfrm>
            <a:off x="815340" y="4228465"/>
            <a:ext cx="4118610" cy="645160"/>
          </a:xfrm>
          <a:prstGeom prst="rect">
            <a:avLst/>
          </a:prstGeom>
          <a:noFill/>
        </p:spPr>
        <p:txBody>
          <a:bodyPr wrap="square" rtlCol="0">
            <a:spAutoFit/>
          </a:bodyPr>
          <a:p>
            <a:pPr algn="ctr"/>
            <a:r>
              <a:rPr lang="zh-CN" altLang="en-US"/>
              <a:t>总体来说，</a:t>
            </a:r>
            <a:r>
              <a:rPr lang="en-US" altLang="zh-CN"/>
              <a:t>TMS</a:t>
            </a:r>
            <a:r>
              <a:rPr lang="zh-CN" altLang="en-US"/>
              <a:t>技术在上述表现上可能性较低，但在治疗过程中需要积极关注。</a:t>
            </a:r>
            <a:endParaRPr lang="zh-CN" altLang="en-US"/>
          </a:p>
        </p:txBody>
      </p:sp>
    </p:spTree>
    <p:custDataLst>
      <p:tags r:id="rId4"/>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p:nvPr>
            <p:ph idx="1"/>
          </p:nvPr>
        </p:nvSpPr>
        <p:spPr>
          <a:xfrm>
            <a:off x="565785" y="1010920"/>
            <a:ext cx="11011535" cy="5111750"/>
          </a:xfrm>
        </p:spPr>
        <p:txBody>
          <a:bodyPr>
            <a:noAutofit/>
          </a:bodyPr>
          <a:p>
            <a:pPr>
              <a:lnSpc>
                <a:spcPct val="150000"/>
              </a:lnSpc>
              <a:spcAft>
                <a:spcPct val="0"/>
              </a:spcAft>
            </a:pPr>
            <a:r>
              <a:rPr lang="en-US" altLang="zh-CN" sz="2000">
                <a:solidFill>
                  <a:schemeClr val="tx1"/>
                </a:solidFill>
                <a:latin typeface="微软雅黑" panose="020B0503020204020204" charset="-122"/>
                <a:ea typeface="微软雅黑" panose="020B0503020204020204" charset="-122"/>
                <a:cs typeface="微软雅黑" panose="020B0503020204020204" charset="-122"/>
              </a:rPr>
              <a:t>TMS</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电磁物理的安全性</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spcAft>
                <a:spcPct val="0"/>
              </a:spcAft>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发热：单脉冲刺激下热效应小于</a:t>
            </a:r>
            <a:r>
              <a:rPr lang="en-US" altLang="zh-CN" sz="2000">
                <a:solidFill>
                  <a:schemeClr val="tx1"/>
                </a:solidFill>
                <a:latin typeface="微软雅黑" panose="020B0503020204020204" charset="-122"/>
                <a:ea typeface="微软雅黑" panose="020B0503020204020204" charset="-122"/>
                <a:cs typeface="微软雅黑" panose="020B0503020204020204" charset="-122"/>
              </a:rPr>
              <a:t>0.1℃</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spcAft>
                <a:spcPct val="0"/>
              </a:spcAft>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磁力和磁化：脉冲磁场对颅内植入物的作用力，使其产生移位；</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spcAft>
                <a:spcPct val="0"/>
              </a:spcAft>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感应电压：强脉冲磁场诱发附件导线和电子设备中较高电压。</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0">
              <a:lnSpc>
                <a:spcPct val="150000"/>
              </a:lnSpc>
              <a:spcAft>
                <a:spcPct val="0"/>
              </a:spcAft>
            </a:pPr>
            <a:r>
              <a:rPr lang="zh-CN" altLang="en-US" sz="2250">
                <a:solidFill>
                  <a:schemeClr val="tx1"/>
                </a:solidFill>
                <a:latin typeface="微软雅黑" panose="020B0503020204020204" charset="-122"/>
                <a:ea typeface="微软雅黑" panose="020B0503020204020204" charset="-122"/>
                <a:cs typeface="微软雅黑" panose="020B0503020204020204" charset="-122"/>
                <a:sym typeface="+mn-ea"/>
              </a:rPr>
              <a:t>禁忌和注意事项</a:t>
            </a:r>
            <a:endParaRPr lang="zh-CN" altLang="en-US" sz="225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spcAft>
                <a:spcPct val="0"/>
              </a:spcAft>
            </a:pPr>
            <a:r>
              <a:rPr lang="zh-CN" altLang="en-US" sz="2000" b="1">
                <a:solidFill>
                  <a:srgbClr val="FF0000"/>
                </a:solidFill>
                <a:latin typeface="微软雅黑" panose="020B0503020204020204" charset="-122"/>
                <a:ea typeface="微软雅黑" panose="020B0503020204020204" charset="-122"/>
                <a:cs typeface="微软雅黑" panose="020B0503020204020204" charset="-122"/>
                <a:sym typeface="+mn-ea"/>
              </a:rPr>
              <a:t>绝对禁忌</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：头颅内存在金属植入物，心脏起搏器、耳蜗植入者、颅内压增高者不能接受</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TMS</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en-US" altLang="zh-CN"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spcAft>
                <a:spcPct val="0"/>
              </a:spcAft>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诱发癫痫风险：</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spcAft>
                <a:spcPct val="0"/>
              </a:spcAft>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刺激方案：新刺激方案；常规方案但参数设置不合理；</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2">
              <a:lnSpc>
                <a:spcPct val="150000"/>
              </a:lnSpc>
              <a:spcAft>
                <a:spcPct val="0"/>
              </a:spcAft>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患者病种：癫痫病史；脑损伤；服用降低癫痫发作阈值药物；睡眠剥夺、醉酒、过度疲劳者。</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spcAft>
                <a:spcPct val="0"/>
              </a:spcAft>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风险增加或不确定因素：颅内存在电极者；怀孕；严重或近期患有心脏病人群。</a:t>
            </a:r>
            <a:endPar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安全性</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3"/>
    </p:custData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p:nvPr>
            <p:ph idx="1"/>
          </p:nvPr>
        </p:nvSpPr>
        <p:spPr>
          <a:xfrm>
            <a:off x="649605" y="1282700"/>
            <a:ext cx="10927715" cy="4523105"/>
          </a:xfrm>
        </p:spPr>
        <p:txBody>
          <a:bodyPr>
            <a:noAutofit/>
          </a:bodyPr>
          <a:p>
            <a:pPr>
              <a:lnSpc>
                <a:spcPct val="123000"/>
              </a:lnSpc>
              <a:spcAft>
                <a:spcPct val="0"/>
              </a:spcAft>
            </a:pPr>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MST</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磁休克技术与</a:t>
            </a:r>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ECT</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电休克技术</a:t>
            </a:r>
            <a:endPar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安全性</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graphicFrame>
        <p:nvGraphicFramePr>
          <p:cNvPr id="2" name="表格 1"/>
          <p:cNvGraphicFramePr/>
          <p:nvPr>
            <p:custDataLst>
              <p:tags r:id="rId3"/>
            </p:custDataLst>
          </p:nvPr>
        </p:nvGraphicFramePr>
        <p:xfrm>
          <a:off x="1543050" y="2600325"/>
          <a:ext cx="9125585" cy="1783080"/>
        </p:xfrm>
        <a:graphic>
          <a:graphicData uri="http://schemas.openxmlformats.org/drawingml/2006/table">
            <a:tbl>
              <a:tblPr firstRow="1" bandRow="1">
                <a:tableStyleId>{5C22544A-7EE6-4342-B048-85BDC9FD1C3A}</a:tableStyleId>
              </a:tblPr>
              <a:tblGrid>
                <a:gridCol w="868680"/>
                <a:gridCol w="5003800"/>
                <a:gridCol w="3253105"/>
              </a:tblGrid>
              <a:tr h="381000">
                <a:tc>
                  <a:txBody>
                    <a:bodyPr/>
                    <a:p>
                      <a:pPr algn="ctr">
                        <a:buNone/>
                      </a:pPr>
                      <a:r>
                        <a:rPr lang="zh-CN" altLang="en-US"/>
                        <a:t>技术</a:t>
                      </a:r>
                      <a:endParaRPr lang="zh-CN" altLang="en-US"/>
                    </a:p>
                  </a:txBody>
                  <a:tcPr/>
                </a:tc>
                <a:tc>
                  <a:txBody>
                    <a:bodyPr/>
                    <a:p>
                      <a:pPr algn="ctr">
                        <a:buNone/>
                      </a:pPr>
                      <a:r>
                        <a:rPr lang="zh-CN" altLang="en-US"/>
                        <a:t>参数</a:t>
                      </a:r>
                      <a:endParaRPr lang="zh-CN" altLang="en-US"/>
                    </a:p>
                  </a:txBody>
                  <a:tcPr/>
                </a:tc>
                <a:tc>
                  <a:txBody>
                    <a:bodyPr/>
                    <a:p>
                      <a:pPr algn="ctr">
                        <a:buNone/>
                      </a:pPr>
                      <a:r>
                        <a:rPr lang="zh-CN" altLang="en-US"/>
                        <a:t>副作用</a:t>
                      </a:r>
                      <a:endParaRPr lang="zh-CN" altLang="en-US"/>
                    </a:p>
                  </a:txBody>
                  <a:tcPr/>
                </a:tc>
              </a:tr>
              <a:tr h="381000">
                <a:tc>
                  <a:txBody>
                    <a:bodyPr/>
                    <a:p>
                      <a:pPr algn="ctr">
                        <a:buNone/>
                      </a:pPr>
                      <a:r>
                        <a:rPr lang="en-US" altLang="zh-CN" sz="2000"/>
                        <a:t>MST</a:t>
                      </a:r>
                      <a:endParaRPr lang="en-US" altLang="zh-CN" sz="2000"/>
                    </a:p>
                  </a:txBody>
                  <a:tcPr/>
                </a:tc>
                <a:tc>
                  <a:txBody>
                    <a:bodyPr/>
                    <a:p>
                      <a:pPr algn="ctr">
                        <a:buNone/>
                      </a:pPr>
                      <a:r>
                        <a:rPr lang="en-US" altLang="zh-CN" sz="2000"/>
                        <a:t>100%</a:t>
                      </a:r>
                      <a:r>
                        <a:rPr lang="zh-CN" altLang="en-US" sz="2000"/>
                        <a:t>输出，</a:t>
                      </a:r>
                      <a:r>
                        <a:rPr lang="en-US" altLang="zh-CN" sz="2000"/>
                        <a:t>25-100Hz</a:t>
                      </a:r>
                      <a:r>
                        <a:rPr lang="zh-CN" altLang="en-US" sz="2000"/>
                        <a:t>，单串脉冲持续</a:t>
                      </a:r>
                      <a:r>
                        <a:rPr lang="en-US" altLang="zh-CN" sz="2000"/>
                        <a:t>10s</a:t>
                      </a:r>
                      <a:endParaRPr lang="en-US" altLang="zh-CN" sz="2000"/>
                    </a:p>
                  </a:txBody>
                  <a:tcPr/>
                </a:tc>
                <a:tc>
                  <a:txBody>
                    <a:bodyPr/>
                    <a:p>
                      <a:pPr algn="ctr">
                        <a:buNone/>
                      </a:pPr>
                      <a:r>
                        <a:rPr lang="zh-CN" altLang="en-US" sz="2000"/>
                        <a:t>癫痫发作可能性更低，认知损伤更低，但治疗周期较长</a:t>
                      </a:r>
                      <a:endParaRPr lang="zh-CN" altLang="en-US" sz="2000"/>
                    </a:p>
                  </a:txBody>
                  <a:tcPr/>
                </a:tc>
              </a:tr>
              <a:tr h="381000">
                <a:tc>
                  <a:txBody>
                    <a:bodyPr/>
                    <a:p>
                      <a:pPr algn="ctr">
                        <a:buNone/>
                      </a:pPr>
                      <a:r>
                        <a:rPr lang="en-US" altLang="zh-CN" sz="2000"/>
                        <a:t>ECT</a:t>
                      </a:r>
                      <a:endParaRPr lang="en-US" altLang="zh-CN" sz="2000"/>
                    </a:p>
                  </a:txBody>
                  <a:tcPr/>
                </a:tc>
                <a:tc>
                  <a:txBody>
                    <a:bodyPr/>
                    <a:p>
                      <a:pPr algn="ctr">
                        <a:buNone/>
                      </a:pPr>
                      <a:r>
                        <a:rPr lang="en-US" altLang="zh-CN" sz="2000"/>
                        <a:t>50-800mA</a:t>
                      </a:r>
                      <a:r>
                        <a:rPr lang="zh-CN" altLang="en-US" sz="2000"/>
                        <a:t>，通电</a:t>
                      </a:r>
                      <a:r>
                        <a:rPr lang="en-US" altLang="zh-CN" sz="2000"/>
                        <a:t>2-3s</a:t>
                      </a:r>
                      <a:endParaRPr lang="en-US" altLang="zh-CN" sz="2000"/>
                    </a:p>
                  </a:txBody>
                  <a:tcPr/>
                </a:tc>
                <a:tc>
                  <a:txBody>
                    <a:bodyPr/>
                    <a:p>
                      <a:pPr algn="ctr">
                        <a:buNone/>
                      </a:pPr>
                      <a:r>
                        <a:rPr lang="zh-CN" altLang="en-US" sz="2000"/>
                        <a:t>癫痫发作可能性更高，认知损伤更大，但治疗周期更短</a:t>
                      </a:r>
                      <a:endParaRPr lang="zh-CN" altLang="en-US" sz="2000"/>
                    </a:p>
                  </a:txBody>
                  <a:tcPr/>
                </a:tc>
              </a:tr>
            </a:tbl>
          </a:graphicData>
        </a:graphic>
      </p:graphicFrame>
    </p:spTree>
    <p:custDataLst>
      <p:tags r:id="rId4"/>
    </p:custData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5328272" y="648678"/>
            <a:ext cx="1656000" cy="1656000"/>
          </a:xfrm>
          <a:prstGeom prst="ellipse">
            <a:avLst/>
          </a:prstGeom>
          <a:ln w="285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4" name="直接连接符 3"/>
          <p:cNvCxnSpPr/>
          <p:nvPr/>
        </p:nvCxnSpPr>
        <p:spPr>
          <a:xfrm>
            <a:off x="188379" y="3351736"/>
            <a:ext cx="11808000" cy="0"/>
          </a:xfrm>
          <a:prstGeom prst="line">
            <a:avLst/>
          </a:prstGeom>
        </p:spPr>
        <p:style>
          <a:lnRef idx="3">
            <a:schemeClr val="accent1"/>
          </a:lnRef>
          <a:fillRef idx="0">
            <a:srgbClr val="FFFFFF"/>
          </a:fillRef>
          <a:effectRef idx="0">
            <a:srgbClr val="FFFFFF"/>
          </a:effectRef>
          <a:fontRef idx="minor">
            <a:schemeClr val="tx1"/>
          </a:fontRef>
        </p:style>
      </p:cxnSp>
      <p:grpSp>
        <p:nvGrpSpPr>
          <p:cNvPr id="11" name="组合 10"/>
          <p:cNvGrpSpPr/>
          <p:nvPr/>
        </p:nvGrpSpPr>
        <p:grpSpPr>
          <a:xfrm>
            <a:off x="3949048" y="2644121"/>
            <a:ext cx="4067810" cy="645160"/>
            <a:chOff x="4663691" y="3328995"/>
            <a:chExt cx="4067810" cy="645160"/>
          </a:xfrm>
        </p:grpSpPr>
        <p:sp>
          <p:nvSpPr>
            <p:cNvPr id="2" name="TextBox 98"/>
            <p:cNvSpPr txBox="1"/>
            <p:nvPr/>
          </p:nvSpPr>
          <p:spPr>
            <a:xfrm>
              <a:off x="5090411" y="3328995"/>
              <a:ext cx="3641090" cy="583565"/>
            </a:xfrm>
            <a:prstGeom prst="rect">
              <a:avLst/>
            </a:prstGeom>
            <a:noFill/>
          </p:spPr>
          <p:txBody>
            <a:bodyPr wrap="square" rtlCol="0">
              <a:spAutoFit/>
            </a:bodyPr>
            <a:lstStyle/>
            <a:p>
              <a:pPr algn="ctr"/>
              <a:r>
                <a:rPr lang="zh-CN" altLang="en-US" sz="3200" b="1" dirty="0">
                  <a:solidFill>
                    <a:schemeClr val="accent1"/>
                  </a:solidFill>
                  <a:latin typeface="Times New Roman" panose="02020603050405020304" charset="0"/>
                  <a:ea typeface="微软雅黑" panose="020B0503020204020204" charset="-122"/>
                  <a:cs typeface="Times New Roman" panose="02020603050405020304" charset="0"/>
                  <a:sym typeface="+mn-ea"/>
                </a:rPr>
                <a:t>实操与应用</a:t>
              </a:r>
              <a:endParaRPr lang="zh-CN" altLang="en-US" sz="3200" b="1" dirty="0">
                <a:solidFill>
                  <a:schemeClr val="accent1"/>
                </a:solidFill>
                <a:latin typeface="Times New Roman" panose="02020603050405020304" charset="0"/>
                <a:ea typeface="微软雅黑" panose="020B0503020204020204" charset="-122"/>
                <a:cs typeface="Times New Roman" panose="02020603050405020304" charset="0"/>
                <a:sym typeface="+mn-ea"/>
              </a:endParaRPr>
            </a:p>
          </p:txBody>
        </p:sp>
        <p:sp>
          <p:nvSpPr>
            <p:cNvPr id="10" name="TextBox 98"/>
            <p:cNvSpPr txBox="1"/>
            <p:nvPr/>
          </p:nvSpPr>
          <p:spPr>
            <a:xfrm>
              <a:off x="4663691" y="3328995"/>
              <a:ext cx="701529" cy="645160"/>
            </a:xfrm>
            <a:prstGeom prst="rect">
              <a:avLst/>
            </a:prstGeom>
            <a:noFill/>
          </p:spPr>
          <p:txBody>
            <a:bodyPr wrap="square" rtlCol="0">
              <a:spAutoFit/>
            </a:bodyPr>
            <a:lstStyle/>
            <a:p>
              <a:pPr algn="ctr"/>
              <a:r>
                <a:rPr lang="en-US" altLang="zh-CN" sz="3600" b="1" dirty="0">
                  <a:solidFill>
                    <a:schemeClr val="accent1"/>
                  </a:solidFill>
                  <a:latin typeface="Times New Roman" panose="02020603050405020304" charset="0"/>
                  <a:ea typeface="微软雅黑" panose="020B0503020204020204" charset="-122"/>
                  <a:cs typeface="Times New Roman" panose="02020603050405020304" charset="0"/>
                </a:rPr>
                <a:t>05</a:t>
              </a:r>
              <a:endParaRPr lang="en-US" altLang="zh-CN" sz="3600" b="1" dirty="0">
                <a:solidFill>
                  <a:schemeClr val="accent1"/>
                </a:solidFill>
                <a:latin typeface="Times New Roman" panose="02020603050405020304" charset="0"/>
                <a:ea typeface="微软雅黑" panose="020B0503020204020204" charset="-122"/>
                <a:cs typeface="Times New Roman" panose="02020603050405020304" charset="0"/>
              </a:endParaRPr>
            </a:p>
          </p:txBody>
        </p:sp>
      </p:grpSp>
      <p:pic>
        <p:nvPicPr>
          <p:cNvPr id="6" name="图片 5" descr="依瑞德集团logo-白边(1)"/>
          <p:cNvPicPr>
            <a:picLocks noChangeAspect="1"/>
          </p:cNvPicPr>
          <p:nvPr/>
        </p:nvPicPr>
        <p:blipFill>
          <a:blip r:embed="rId1"/>
          <a:stretch>
            <a:fillRect/>
          </a:stretch>
        </p:blipFill>
        <p:spPr>
          <a:xfrm>
            <a:off x="5515610" y="781050"/>
            <a:ext cx="1375410" cy="1303020"/>
          </a:xfrm>
          <a:prstGeom prst="rect">
            <a:avLst/>
          </a:prstGeom>
        </p:spPr>
      </p:pic>
    </p:spTree>
  </p:cSld>
  <p:clrMapOvr>
    <a:masterClrMapping/>
  </p:clrMapOvr>
  <p:transition spd="slow">
    <p:strips dir="rd"/>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p:nvPr>
            <p:ph idx="1"/>
          </p:nvPr>
        </p:nvSpPr>
        <p:spPr>
          <a:xfrm>
            <a:off x="947420" y="1483995"/>
            <a:ext cx="10629900" cy="4523105"/>
          </a:xfrm>
        </p:spPr>
        <p:txBody>
          <a:bodyPr>
            <a:noAutofit/>
          </a:bodyPr>
          <a:p>
            <a:pPr>
              <a:lnSpc>
                <a:spcPct val="150000"/>
              </a:lnSpc>
              <a:spcAft>
                <a:spcPct val="0"/>
              </a:spcAft>
            </a:pPr>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MEP</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运动诱发电位测量</a:t>
            </a:r>
            <a:endPar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endParaRPr>
          </a:p>
          <a:p>
            <a:pPr>
              <a:lnSpc>
                <a:spcPct val="150000"/>
              </a:lnSpc>
              <a:spcAft>
                <a:spcPct val="0"/>
              </a:spcAft>
            </a:pPr>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MT</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运动阈值测量</a:t>
            </a:r>
            <a:endPar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endParaRPr>
          </a:p>
          <a:p>
            <a:pPr>
              <a:lnSpc>
                <a:spcPct val="150000"/>
              </a:lnSpc>
              <a:spcAft>
                <a:spcPct val="0"/>
              </a:spcAft>
            </a:pPr>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TMS</a:t>
            </a:r>
            <a:r>
              <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rPr>
              <a:t>应用</a:t>
            </a:r>
            <a:endParaRPr lang="zh-CN" altLang="en-US" sz="240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实操与应用</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5" name="矩形 34"/>
          <p:cNvSpPr/>
          <p:nvPr>
            <p:custDataLst>
              <p:tags r:id="rId1"/>
            </p:custDataLst>
          </p:nvPr>
        </p:nvSpPr>
        <p:spPr>
          <a:xfrm>
            <a:off x="99060" y="1573530"/>
            <a:ext cx="1390015" cy="4024630"/>
          </a:xfrm>
          <a:prstGeom prst="rect">
            <a:avLst/>
          </a:prstGeom>
          <a:solidFill>
            <a:schemeClr val="tx1">
              <a:lumMod val="40000"/>
              <a:lumOff val="60000"/>
              <a:alpha val="20000"/>
            </a:schemeClr>
          </a:solidFill>
          <a:effectLst>
            <a:outerShdw blurRad="127000" dist="38100" dir="2700000" algn="tl" rotWithShape="0">
              <a:schemeClr val="accent1">
                <a:alpha val="10000"/>
              </a:schemeClr>
            </a:outerShdw>
          </a:effectLst>
        </p:spPr>
        <p:style>
          <a:lnRef idx="0">
            <a:srgbClr val="FFFFFF"/>
          </a:lnRef>
          <a:fillRef idx="1">
            <a:schemeClr val="accent1"/>
          </a:fillRef>
          <a:effectRef idx="0">
            <a:srgbClr val="FFFFFF"/>
          </a:effectRef>
          <a:fontRef idx="minor">
            <a:schemeClr val="lt1"/>
          </a:fontRef>
        </p:style>
        <p:txBody>
          <a:bodyPr rtlCol="0" anchor="ctr"/>
          <a:p>
            <a:pPr algn="ctr"/>
            <a:endParaRPr lang="zh-CN" altLang="en-US">
              <a:latin typeface="+mn-ea"/>
              <a:cs typeface="Times New Roman" panose="02020603050405020304" charset="0"/>
            </a:endParaRPr>
          </a:p>
        </p:txBody>
      </p:sp>
      <p:sp>
        <p:nvSpPr>
          <p:cNvPr id="36" name="矩形 35"/>
          <p:cNvSpPr/>
          <p:nvPr>
            <p:custDataLst>
              <p:tags r:id="rId2"/>
            </p:custDataLst>
          </p:nvPr>
        </p:nvSpPr>
        <p:spPr>
          <a:xfrm>
            <a:off x="1605280" y="1573530"/>
            <a:ext cx="1389380" cy="4024630"/>
          </a:xfrm>
          <a:prstGeom prst="rect">
            <a:avLst/>
          </a:prstGeom>
          <a:solidFill>
            <a:schemeClr val="tx1">
              <a:lumMod val="40000"/>
              <a:lumOff val="60000"/>
              <a:alpha val="20000"/>
            </a:schemeClr>
          </a:solidFill>
          <a:effectLst>
            <a:outerShdw blurRad="127000" dist="38100" dir="2700000" algn="tl" rotWithShape="0">
              <a:schemeClr val="accent1">
                <a:alpha val="10000"/>
              </a:schemeClr>
            </a:outerShdw>
          </a:effectLst>
        </p:spPr>
        <p:style>
          <a:lnRef idx="0">
            <a:srgbClr val="FFFFFF"/>
          </a:lnRef>
          <a:fillRef idx="1">
            <a:schemeClr val="accent1"/>
          </a:fillRef>
          <a:effectRef idx="0">
            <a:srgbClr val="FFFFFF"/>
          </a:effectRef>
          <a:fontRef idx="minor">
            <a:schemeClr val="lt1"/>
          </a:fontRef>
        </p:style>
        <p:txBody>
          <a:bodyPr rtlCol="0" anchor="ctr"/>
          <a:p>
            <a:pPr algn="ctr"/>
            <a:endParaRPr lang="zh-CN" altLang="en-US">
              <a:latin typeface="+mn-ea"/>
              <a:cs typeface="Times New Roman" panose="02020603050405020304" charset="0"/>
            </a:endParaRPr>
          </a:p>
        </p:txBody>
      </p:sp>
      <p:sp>
        <p:nvSpPr>
          <p:cNvPr id="38" name="矩形 37"/>
          <p:cNvSpPr/>
          <p:nvPr>
            <p:custDataLst>
              <p:tags r:id="rId3"/>
            </p:custDataLst>
          </p:nvPr>
        </p:nvSpPr>
        <p:spPr>
          <a:xfrm>
            <a:off x="3110230" y="1573530"/>
            <a:ext cx="1389380" cy="4024630"/>
          </a:xfrm>
          <a:prstGeom prst="rect">
            <a:avLst/>
          </a:prstGeom>
          <a:solidFill>
            <a:schemeClr val="tx1">
              <a:lumMod val="40000"/>
              <a:lumOff val="60000"/>
              <a:alpha val="20000"/>
            </a:schemeClr>
          </a:solidFill>
          <a:effectLst>
            <a:outerShdw blurRad="127000" dist="38100" dir="2700000" algn="tl" rotWithShape="0">
              <a:schemeClr val="accent1">
                <a:alpha val="10000"/>
              </a:schemeClr>
            </a:outerShdw>
          </a:effectLst>
        </p:spPr>
        <p:style>
          <a:lnRef idx="0">
            <a:srgbClr val="FFFFFF"/>
          </a:lnRef>
          <a:fillRef idx="1">
            <a:schemeClr val="accent1"/>
          </a:fillRef>
          <a:effectRef idx="0">
            <a:srgbClr val="FFFFFF"/>
          </a:effectRef>
          <a:fontRef idx="minor">
            <a:schemeClr val="lt1"/>
          </a:fontRef>
        </p:style>
        <p:txBody>
          <a:bodyPr rtlCol="0" anchor="ctr"/>
          <a:p>
            <a:pPr algn="ctr"/>
            <a:endParaRPr lang="zh-CN" altLang="en-US">
              <a:latin typeface="+mn-ea"/>
              <a:cs typeface="Times New Roman" panose="02020603050405020304" charset="0"/>
            </a:endParaRPr>
          </a:p>
        </p:txBody>
      </p:sp>
      <p:sp>
        <p:nvSpPr>
          <p:cNvPr id="39" name="矩形 38"/>
          <p:cNvSpPr/>
          <p:nvPr>
            <p:custDataLst>
              <p:tags r:id="rId4"/>
            </p:custDataLst>
          </p:nvPr>
        </p:nvSpPr>
        <p:spPr>
          <a:xfrm>
            <a:off x="4615180" y="1573530"/>
            <a:ext cx="1389380" cy="4024630"/>
          </a:xfrm>
          <a:prstGeom prst="rect">
            <a:avLst/>
          </a:prstGeom>
          <a:solidFill>
            <a:schemeClr val="tx1">
              <a:lumMod val="40000"/>
              <a:lumOff val="60000"/>
              <a:alpha val="20000"/>
            </a:schemeClr>
          </a:solidFill>
          <a:effectLst>
            <a:outerShdw blurRad="127000" dist="38100" dir="2700000" algn="tl" rotWithShape="0">
              <a:schemeClr val="accent1">
                <a:alpha val="10000"/>
              </a:schemeClr>
            </a:outerShdw>
          </a:effectLst>
        </p:spPr>
        <p:style>
          <a:lnRef idx="0">
            <a:srgbClr val="FFFFFF"/>
          </a:lnRef>
          <a:fillRef idx="1">
            <a:schemeClr val="accent1"/>
          </a:fillRef>
          <a:effectRef idx="0">
            <a:srgbClr val="FFFFFF"/>
          </a:effectRef>
          <a:fontRef idx="minor">
            <a:schemeClr val="lt1"/>
          </a:fontRef>
        </p:style>
        <p:txBody>
          <a:bodyPr rtlCol="0" anchor="ctr"/>
          <a:p>
            <a:pPr algn="ctr"/>
            <a:endParaRPr lang="zh-CN" altLang="en-US">
              <a:latin typeface="+mn-ea"/>
              <a:cs typeface="Times New Roman" panose="02020603050405020304" charset="0"/>
            </a:endParaRPr>
          </a:p>
        </p:txBody>
      </p:sp>
      <p:sp>
        <p:nvSpPr>
          <p:cNvPr id="40" name="矩形 39"/>
          <p:cNvSpPr/>
          <p:nvPr>
            <p:custDataLst>
              <p:tags r:id="rId5"/>
            </p:custDataLst>
          </p:nvPr>
        </p:nvSpPr>
        <p:spPr>
          <a:xfrm>
            <a:off x="6120130" y="1573530"/>
            <a:ext cx="1389380" cy="4024630"/>
          </a:xfrm>
          <a:prstGeom prst="rect">
            <a:avLst/>
          </a:prstGeom>
          <a:solidFill>
            <a:schemeClr val="tx1">
              <a:lumMod val="40000"/>
              <a:lumOff val="60000"/>
              <a:alpha val="20000"/>
            </a:schemeClr>
          </a:solidFill>
          <a:effectLst>
            <a:outerShdw blurRad="127000" dist="38100" dir="2700000" algn="tl" rotWithShape="0">
              <a:schemeClr val="accent1">
                <a:alpha val="10000"/>
              </a:schemeClr>
            </a:outerShdw>
          </a:effectLst>
        </p:spPr>
        <p:style>
          <a:lnRef idx="0">
            <a:srgbClr val="FFFFFF"/>
          </a:lnRef>
          <a:fillRef idx="1">
            <a:schemeClr val="accent1"/>
          </a:fillRef>
          <a:effectRef idx="0">
            <a:srgbClr val="FFFFFF"/>
          </a:effectRef>
          <a:fontRef idx="minor">
            <a:schemeClr val="lt1"/>
          </a:fontRef>
        </p:style>
        <p:txBody>
          <a:bodyPr rtlCol="0" anchor="ctr"/>
          <a:p>
            <a:pPr algn="ctr"/>
            <a:endParaRPr lang="zh-CN" altLang="en-US">
              <a:latin typeface="+mn-ea"/>
              <a:cs typeface="Times New Roman" panose="02020603050405020304" charset="0"/>
            </a:endParaRPr>
          </a:p>
        </p:txBody>
      </p:sp>
      <p:sp>
        <p:nvSpPr>
          <p:cNvPr id="41" name="矩形 40"/>
          <p:cNvSpPr/>
          <p:nvPr>
            <p:custDataLst>
              <p:tags r:id="rId6"/>
            </p:custDataLst>
          </p:nvPr>
        </p:nvSpPr>
        <p:spPr>
          <a:xfrm>
            <a:off x="7625715" y="1573530"/>
            <a:ext cx="1389380" cy="4024630"/>
          </a:xfrm>
          <a:prstGeom prst="rect">
            <a:avLst/>
          </a:prstGeom>
          <a:solidFill>
            <a:schemeClr val="tx1">
              <a:lumMod val="40000"/>
              <a:lumOff val="60000"/>
              <a:alpha val="20000"/>
            </a:schemeClr>
          </a:solidFill>
          <a:effectLst>
            <a:outerShdw blurRad="127000" dist="38100" dir="2700000" algn="tl" rotWithShape="0">
              <a:schemeClr val="accent1">
                <a:alpha val="10000"/>
              </a:schemeClr>
            </a:outerShdw>
          </a:effectLst>
        </p:spPr>
        <p:style>
          <a:lnRef idx="0">
            <a:srgbClr val="FFFFFF"/>
          </a:lnRef>
          <a:fillRef idx="1">
            <a:schemeClr val="accent1"/>
          </a:fillRef>
          <a:effectRef idx="0">
            <a:srgbClr val="FFFFFF"/>
          </a:effectRef>
          <a:fontRef idx="minor">
            <a:schemeClr val="lt1"/>
          </a:fontRef>
        </p:style>
        <p:txBody>
          <a:bodyPr rtlCol="0" anchor="ctr"/>
          <a:p>
            <a:pPr algn="ctr"/>
            <a:endParaRPr lang="zh-CN" altLang="en-US">
              <a:latin typeface="+mn-ea"/>
              <a:cs typeface="Times New Roman" panose="02020603050405020304" charset="0"/>
            </a:endParaRPr>
          </a:p>
        </p:txBody>
      </p:sp>
      <p:pic>
        <p:nvPicPr>
          <p:cNvPr id="42" name="图片 41" descr="C:/Users/NYX/Desktop/图片/7833003_白色建筑图案的特写.jpg7833003_白色建筑图案的特写"/>
          <p:cNvPicPr>
            <a:picLocks noChangeAspect="1"/>
          </p:cNvPicPr>
          <p:nvPr>
            <p:custDataLst>
              <p:tags r:id="rId7"/>
            </p:custDataLst>
          </p:nvPr>
        </p:nvPicPr>
        <p:blipFill>
          <a:blip r:embed="rId8"/>
          <a:srcRect t="25623" b="25623"/>
          <a:stretch>
            <a:fillRect/>
          </a:stretch>
        </p:blipFill>
        <p:spPr>
          <a:xfrm>
            <a:off x="7624961" y="1580439"/>
            <a:ext cx="1386924" cy="1014256"/>
          </a:xfrm>
          <a:custGeom>
            <a:avLst/>
            <a:gdLst/>
            <a:ahLst/>
            <a:cxnLst>
              <a:cxn ang="3">
                <a:pos x="hc" y="t"/>
              </a:cxn>
              <a:cxn ang="cd2">
                <a:pos x="l" y="vc"/>
              </a:cxn>
              <a:cxn ang="cd4">
                <a:pos x="hc" y="b"/>
              </a:cxn>
              <a:cxn ang="0">
                <a:pos x="r" y="vc"/>
              </a:cxn>
            </a:cxnLst>
            <a:rect l="l" t="t" r="r" b="b"/>
            <a:pathLst>
              <a:path w="3118" h="1965">
                <a:moveTo>
                  <a:pt x="0" y="0"/>
                </a:moveTo>
                <a:lnTo>
                  <a:pt x="3118" y="0"/>
                </a:lnTo>
                <a:lnTo>
                  <a:pt x="3118" y="1965"/>
                </a:lnTo>
                <a:lnTo>
                  <a:pt x="0" y="1965"/>
                </a:lnTo>
                <a:lnTo>
                  <a:pt x="0" y="0"/>
                </a:lnTo>
                <a:close/>
              </a:path>
            </a:pathLst>
          </a:custGeom>
          <a:ln w="3175">
            <a:solidFill>
              <a:schemeClr val="tx1">
                <a:lumMod val="40000"/>
                <a:lumOff val="60000"/>
                <a:alpha val="20000"/>
              </a:schemeClr>
            </a:solidFill>
          </a:ln>
        </p:spPr>
      </p:pic>
      <p:pic>
        <p:nvPicPr>
          <p:cNvPr id="43" name="图片 42" descr="C:/Users/NYX/Desktop/图片/7725814_3D现代抽象白色几何空间背景.jpg7725814_3D现代抽象白色几何空间背景"/>
          <p:cNvPicPr>
            <a:picLocks noChangeAspect="1"/>
          </p:cNvPicPr>
          <p:nvPr>
            <p:custDataLst>
              <p:tags r:id="rId9"/>
            </p:custDataLst>
          </p:nvPr>
        </p:nvPicPr>
        <p:blipFill>
          <a:blip r:embed="rId10"/>
          <a:srcRect l="7379" t="5548" r="6416" b="-30"/>
          <a:stretch>
            <a:fillRect/>
          </a:stretch>
        </p:blipFill>
        <p:spPr>
          <a:xfrm>
            <a:off x="6119836" y="1580439"/>
            <a:ext cx="1386924" cy="1014256"/>
          </a:xfrm>
          <a:custGeom>
            <a:avLst/>
            <a:gdLst/>
            <a:ahLst/>
            <a:cxnLst>
              <a:cxn ang="3">
                <a:pos x="hc" y="t"/>
              </a:cxn>
              <a:cxn ang="cd2">
                <a:pos x="l" y="vc"/>
              </a:cxn>
              <a:cxn ang="cd4">
                <a:pos x="hc" y="b"/>
              </a:cxn>
              <a:cxn ang="0">
                <a:pos x="r" y="vc"/>
              </a:cxn>
            </a:cxnLst>
            <a:rect l="l" t="t" r="r" b="b"/>
            <a:pathLst>
              <a:path w="3118" h="1965">
                <a:moveTo>
                  <a:pt x="0" y="0"/>
                </a:moveTo>
                <a:lnTo>
                  <a:pt x="3118" y="0"/>
                </a:lnTo>
                <a:lnTo>
                  <a:pt x="3118" y="1965"/>
                </a:lnTo>
                <a:lnTo>
                  <a:pt x="0" y="1965"/>
                </a:lnTo>
                <a:lnTo>
                  <a:pt x="0" y="0"/>
                </a:lnTo>
                <a:close/>
              </a:path>
            </a:pathLst>
          </a:custGeom>
          <a:ln w="3175">
            <a:solidFill>
              <a:schemeClr val="tx1">
                <a:lumMod val="40000"/>
                <a:lumOff val="60000"/>
                <a:alpha val="20000"/>
              </a:schemeClr>
            </a:solidFill>
          </a:ln>
        </p:spPr>
      </p:pic>
      <p:pic>
        <p:nvPicPr>
          <p:cNvPr id="44" name="图片 43" descr="C:/Users/NYX/Desktop/图片/7895980_现代白色空间内部螺旋坡道3d渲染图像.jpg7895980_现代白色空间内部螺旋坡道3d渲染图像"/>
          <p:cNvPicPr>
            <a:picLocks noChangeAspect="1"/>
          </p:cNvPicPr>
          <p:nvPr>
            <p:custDataLst>
              <p:tags r:id="rId11"/>
            </p:custDataLst>
          </p:nvPr>
        </p:nvPicPr>
        <p:blipFill>
          <a:blip r:embed="rId12"/>
          <a:srcRect l="11991" r="11566"/>
          <a:stretch>
            <a:fillRect/>
          </a:stretch>
        </p:blipFill>
        <p:spPr>
          <a:xfrm>
            <a:off x="1603947" y="1580439"/>
            <a:ext cx="1392601" cy="1014256"/>
          </a:xfrm>
          <a:custGeom>
            <a:avLst/>
            <a:gdLst/>
            <a:ahLst/>
            <a:cxnLst>
              <a:cxn ang="3">
                <a:pos x="hc" y="t"/>
              </a:cxn>
              <a:cxn ang="cd2">
                <a:pos x="l" y="vc"/>
              </a:cxn>
              <a:cxn ang="cd4">
                <a:pos x="hc" y="b"/>
              </a:cxn>
              <a:cxn ang="0">
                <a:pos x="r" y="vc"/>
              </a:cxn>
            </a:cxnLst>
            <a:rect l="l" t="t" r="r" b="b"/>
            <a:pathLst>
              <a:path w="3118" h="1965">
                <a:moveTo>
                  <a:pt x="0" y="0"/>
                </a:moveTo>
                <a:lnTo>
                  <a:pt x="3118" y="0"/>
                </a:lnTo>
                <a:lnTo>
                  <a:pt x="3118" y="1965"/>
                </a:lnTo>
                <a:lnTo>
                  <a:pt x="0" y="1965"/>
                </a:lnTo>
                <a:lnTo>
                  <a:pt x="0" y="0"/>
                </a:lnTo>
                <a:close/>
              </a:path>
            </a:pathLst>
          </a:custGeom>
          <a:ln w="3175">
            <a:solidFill>
              <a:schemeClr val="tx1">
                <a:lumMod val="40000"/>
                <a:lumOff val="60000"/>
                <a:alpha val="20000"/>
              </a:schemeClr>
            </a:solidFill>
          </a:ln>
        </p:spPr>
      </p:pic>
      <p:pic>
        <p:nvPicPr>
          <p:cNvPr id="45" name="图片 44" descr="C:/Users/NYX/Desktop/图片/7741821_3D抽象留白的背景空间.jpg7741821_3D抽象留白的背景空间"/>
          <p:cNvPicPr>
            <a:picLocks noChangeAspect="1"/>
          </p:cNvPicPr>
          <p:nvPr>
            <p:custDataLst>
              <p:tags r:id="rId13"/>
            </p:custDataLst>
          </p:nvPr>
        </p:nvPicPr>
        <p:blipFill>
          <a:blip r:embed="rId14"/>
          <a:srcRect t="2769" r="13603" b="2769"/>
          <a:stretch>
            <a:fillRect/>
          </a:stretch>
        </p:blipFill>
        <p:spPr>
          <a:xfrm>
            <a:off x="9130936" y="1580439"/>
            <a:ext cx="1390021" cy="1014256"/>
          </a:xfrm>
          <a:custGeom>
            <a:avLst/>
            <a:gdLst/>
            <a:ahLst/>
            <a:cxnLst>
              <a:cxn ang="3">
                <a:pos x="hc" y="t"/>
              </a:cxn>
              <a:cxn ang="cd2">
                <a:pos x="l" y="vc"/>
              </a:cxn>
              <a:cxn ang="cd4">
                <a:pos x="hc" y="b"/>
              </a:cxn>
              <a:cxn ang="0">
                <a:pos x="r" y="vc"/>
              </a:cxn>
            </a:cxnLst>
            <a:rect l="l" t="t" r="r" b="b"/>
            <a:pathLst>
              <a:path w="3118" h="1965">
                <a:moveTo>
                  <a:pt x="0" y="0"/>
                </a:moveTo>
                <a:lnTo>
                  <a:pt x="3118" y="0"/>
                </a:lnTo>
                <a:lnTo>
                  <a:pt x="3118" y="1965"/>
                </a:lnTo>
                <a:lnTo>
                  <a:pt x="0" y="1965"/>
                </a:lnTo>
                <a:lnTo>
                  <a:pt x="0" y="0"/>
                </a:lnTo>
                <a:close/>
              </a:path>
            </a:pathLst>
          </a:custGeom>
          <a:ln w="3175">
            <a:solidFill>
              <a:schemeClr val="tx1">
                <a:lumMod val="40000"/>
                <a:lumOff val="60000"/>
                <a:alpha val="20000"/>
              </a:schemeClr>
            </a:solidFill>
          </a:ln>
        </p:spPr>
      </p:pic>
      <p:pic>
        <p:nvPicPr>
          <p:cNvPr id="46" name="图片 45" descr="C:/Users/NYX/Desktop/图片/7805654_剧院建筑与建筑广场.jpg7805654_剧院建筑与建筑广场"/>
          <p:cNvPicPr>
            <a:picLocks noChangeAspect="1"/>
          </p:cNvPicPr>
          <p:nvPr>
            <p:custDataLst>
              <p:tags r:id="rId15"/>
            </p:custDataLst>
          </p:nvPr>
        </p:nvPicPr>
        <p:blipFill>
          <a:blip r:embed="rId16"/>
          <a:srcRect l="6816" r="7548"/>
          <a:stretch>
            <a:fillRect/>
          </a:stretch>
        </p:blipFill>
        <p:spPr>
          <a:xfrm>
            <a:off x="4615744" y="1580439"/>
            <a:ext cx="1389504" cy="1014256"/>
          </a:xfrm>
          <a:custGeom>
            <a:avLst/>
            <a:gdLst/>
            <a:ahLst/>
            <a:cxnLst>
              <a:cxn ang="3">
                <a:pos x="hc" y="t"/>
              </a:cxn>
              <a:cxn ang="cd2">
                <a:pos x="l" y="vc"/>
              </a:cxn>
              <a:cxn ang="cd4">
                <a:pos x="hc" y="b"/>
              </a:cxn>
              <a:cxn ang="0">
                <a:pos x="r" y="vc"/>
              </a:cxn>
            </a:cxnLst>
            <a:rect l="l" t="t" r="r" b="b"/>
            <a:pathLst>
              <a:path w="3118" h="1965">
                <a:moveTo>
                  <a:pt x="0" y="0"/>
                </a:moveTo>
                <a:lnTo>
                  <a:pt x="3118" y="0"/>
                </a:lnTo>
                <a:lnTo>
                  <a:pt x="3118" y="1965"/>
                </a:lnTo>
                <a:lnTo>
                  <a:pt x="0" y="1965"/>
                </a:lnTo>
                <a:lnTo>
                  <a:pt x="0" y="0"/>
                </a:lnTo>
                <a:close/>
              </a:path>
            </a:pathLst>
          </a:custGeom>
          <a:ln w="3175">
            <a:solidFill>
              <a:schemeClr val="tx1">
                <a:lumMod val="40000"/>
                <a:lumOff val="60000"/>
                <a:alpha val="20000"/>
              </a:schemeClr>
            </a:solidFill>
          </a:ln>
        </p:spPr>
      </p:pic>
      <p:pic>
        <p:nvPicPr>
          <p:cNvPr id="47" name="图片 46" descr="7896068_立方体的混沌构造。三维演示"/>
          <p:cNvPicPr>
            <a:picLocks noChangeAspect="1"/>
          </p:cNvPicPr>
          <p:nvPr>
            <p:custDataLst>
              <p:tags r:id="rId17"/>
            </p:custDataLst>
          </p:nvPr>
        </p:nvPicPr>
        <p:blipFill>
          <a:blip r:embed="rId18"/>
          <a:srcRect l="1981" t="708" r="13361"/>
          <a:stretch>
            <a:fillRect/>
          </a:stretch>
        </p:blipFill>
        <p:spPr>
          <a:xfrm>
            <a:off x="99339" y="1580439"/>
            <a:ext cx="1390021" cy="1014256"/>
          </a:xfrm>
          <a:custGeom>
            <a:avLst/>
            <a:gdLst/>
            <a:ahLst/>
            <a:cxnLst>
              <a:cxn ang="3">
                <a:pos x="hc" y="t"/>
              </a:cxn>
              <a:cxn ang="cd2">
                <a:pos x="l" y="vc"/>
              </a:cxn>
              <a:cxn ang="cd4">
                <a:pos x="hc" y="b"/>
              </a:cxn>
              <a:cxn ang="0">
                <a:pos x="r" y="vc"/>
              </a:cxn>
            </a:cxnLst>
            <a:rect l="l" t="t" r="r" b="b"/>
            <a:pathLst>
              <a:path w="3118" h="1965">
                <a:moveTo>
                  <a:pt x="0" y="0"/>
                </a:moveTo>
                <a:lnTo>
                  <a:pt x="3118" y="0"/>
                </a:lnTo>
                <a:lnTo>
                  <a:pt x="3118" y="1965"/>
                </a:lnTo>
                <a:lnTo>
                  <a:pt x="0" y="1965"/>
                </a:lnTo>
                <a:lnTo>
                  <a:pt x="0" y="0"/>
                </a:lnTo>
                <a:close/>
              </a:path>
            </a:pathLst>
          </a:custGeom>
          <a:ln w="3175">
            <a:solidFill>
              <a:schemeClr val="tx1">
                <a:lumMod val="40000"/>
                <a:lumOff val="60000"/>
                <a:alpha val="20000"/>
              </a:schemeClr>
            </a:solidFill>
          </a:ln>
        </p:spPr>
      </p:pic>
      <p:sp>
        <p:nvSpPr>
          <p:cNvPr id="48" name="序号"/>
          <p:cNvSpPr txBox="1"/>
          <p:nvPr>
            <p:custDataLst>
              <p:tags r:id="rId19"/>
            </p:custDataLst>
          </p:nvPr>
        </p:nvSpPr>
        <p:spPr>
          <a:xfrm>
            <a:off x="230960" y="2393908"/>
            <a:ext cx="380414" cy="380414"/>
          </a:xfrm>
          <a:prstGeom prst="ellipse">
            <a:avLst/>
          </a:prstGeom>
          <a:gradFill>
            <a:gsLst>
              <a:gs pos="30000">
                <a:schemeClr val="accent1">
                  <a:lumMod val="60000"/>
                  <a:lumOff val="40000"/>
                  <a:alpha val="100000"/>
                </a:schemeClr>
              </a:gs>
              <a:gs pos="100000">
                <a:schemeClr val="accent1"/>
              </a:gs>
            </a:gsLst>
            <a:lin ang="2700000" scaled="0"/>
          </a:gradFill>
        </p:spPr>
        <p:txBody>
          <a:bodyPr wrap="none" lIns="0" tIns="0" rIns="0" bIns="0" rtlCol="0" anchor="ctr" anchorCtr="0">
            <a:noAutofit/>
          </a:bodyPr>
          <a:p>
            <a:pPr algn="ctr">
              <a:lnSpc>
                <a:spcPct val="100000"/>
              </a:lnSpc>
            </a:pPr>
            <a:r>
              <a:rPr lang="en-US" sz="1600" b="1" dirty="0">
                <a:solidFill>
                  <a:schemeClr val="lt1">
                    <a:lumMod val="100000"/>
                  </a:schemeClr>
                </a:solidFill>
                <a:latin typeface="+mn-ea"/>
                <a:cs typeface="Times New Roman" panose="02020603050405020304" charset="0"/>
                <a:sym typeface="+mn-ea"/>
              </a:rPr>
              <a:t>01</a:t>
            </a:r>
            <a:endParaRPr lang="en-US" sz="1600" b="1" dirty="0">
              <a:solidFill>
                <a:schemeClr val="lt1">
                  <a:lumMod val="100000"/>
                </a:schemeClr>
              </a:solidFill>
              <a:latin typeface="+mn-ea"/>
              <a:cs typeface="Times New Roman" panose="02020603050405020304" charset="0"/>
              <a:sym typeface="+mn-ea"/>
            </a:endParaRPr>
          </a:p>
        </p:txBody>
      </p:sp>
      <p:sp>
        <p:nvSpPr>
          <p:cNvPr id="49" name="序号"/>
          <p:cNvSpPr txBox="1"/>
          <p:nvPr>
            <p:custDataLst>
              <p:tags r:id="rId20"/>
            </p:custDataLst>
          </p:nvPr>
        </p:nvSpPr>
        <p:spPr>
          <a:xfrm>
            <a:off x="1737633" y="2394424"/>
            <a:ext cx="380410" cy="380414"/>
          </a:xfrm>
          <a:prstGeom prst="ellipse">
            <a:avLst/>
          </a:prstGeom>
          <a:gradFill>
            <a:gsLst>
              <a:gs pos="30000">
                <a:schemeClr val="accent1">
                  <a:lumMod val="60000"/>
                  <a:lumOff val="40000"/>
                  <a:alpha val="100000"/>
                </a:schemeClr>
              </a:gs>
              <a:gs pos="100000">
                <a:schemeClr val="accent1"/>
              </a:gs>
            </a:gsLst>
            <a:lin ang="2700000" scaled="0"/>
          </a:gradFill>
        </p:spPr>
        <p:txBody>
          <a:bodyPr wrap="none" lIns="0" tIns="0" rIns="0" bIns="0" rtlCol="0" anchor="ctr" anchorCtr="0">
            <a:noAutofit/>
          </a:bodyPr>
          <a:p>
            <a:pPr algn="ctr">
              <a:lnSpc>
                <a:spcPct val="100000"/>
              </a:lnSpc>
            </a:pPr>
            <a:r>
              <a:rPr lang="en-US" sz="1600" b="1" dirty="0">
                <a:solidFill>
                  <a:schemeClr val="lt1">
                    <a:lumMod val="100000"/>
                  </a:schemeClr>
                </a:solidFill>
                <a:latin typeface="+mn-ea"/>
                <a:cs typeface="Times New Roman" panose="02020603050405020304" charset="0"/>
                <a:sym typeface="+mn-ea"/>
              </a:rPr>
              <a:t>02</a:t>
            </a:r>
            <a:endParaRPr lang="en-US" sz="1600" b="1" dirty="0">
              <a:solidFill>
                <a:schemeClr val="lt1">
                  <a:lumMod val="100000"/>
                </a:schemeClr>
              </a:solidFill>
              <a:latin typeface="+mn-ea"/>
              <a:cs typeface="Times New Roman" panose="02020603050405020304" charset="0"/>
              <a:sym typeface="+mn-ea"/>
            </a:endParaRPr>
          </a:p>
        </p:txBody>
      </p:sp>
      <p:sp>
        <p:nvSpPr>
          <p:cNvPr id="51" name="序号"/>
          <p:cNvSpPr txBox="1"/>
          <p:nvPr>
            <p:custDataLst>
              <p:tags r:id="rId21"/>
            </p:custDataLst>
          </p:nvPr>
        </p:nvSpPr>
        <p:spPr>
          <a:xfrm>
            <a:off x="4750978" y="2394424"/>
            <a:ext cx="380410" cy="380414"/>
          </a:xfrm>
          <a:prstGeom prst="ellipse">
            <a:avLst/>
          </a:prstGeom>
          <a:gradFill>
            <a:gsLst>
              <a:gs pos="30000">
                <a:schemeClr val="accent1">
                  <a:lumMod val="60000"/>
                  <a:lumOff val="40000"/>
                  <a:alpha val="100000"/>
                </a:schemeClr>
              </a:gs>
              <a:gs pos="100000">
                <a:schemeClr val="accent1"/>
              </a:gs>
            </a:gsLst>
            <a:lin ang="2700000" scaled="0"/>
          </a:gradFill>
        </p:spPr>
        <p:txBody>
          <a:bodyPr wrap="none" lIns="0" tIns="0" rIns="0" bIns="0" rtlCol="0" anchor="ctr" anchorCtr="0">
            <a:noAutofit/>
          </a:bodyPr>
          <a:p>
            <a:pPr algn="ctr">
              <a:lnSpc>
                <a:spcPct val="100000"/>
              </a:lnSpc>
            </a:pPr>
            <a:r>
              <a:rPr lang="en-US" sz="1600" b="1" dirty="0">
                <a:solidFill>
                  <a:schemeClr val="lt1">
                    <a:lumMod val="100000"/>
                  </a:schemeClr>
                </a:solidFill>
                <a:latin typeface="+mn-ea"/>
                <a:cs typeface="Times New Roman" panose="02020603050405020304" charset="0"/>
                <a:sym typeface="+mn-ea"/>
              </a:rPr>
              <a:t>04</a:t>
            </a:r>
            <a:endParaRPr lang="en-US" sz="1600" b="1" dirty="0">
              <a:solidFill>
                <a:schemeClr val="lt1">
                  <a:lumMod val="100000"/>
                </a:schemeClr>
              </a:solidFill>
              <a:latin typeface="+mn-ea"/>
              <a:cs typeface="Times New Roman" panose="02020603050405020304" charset="0"/>
              <a:sym typeface="+mn-ea"/>
            </a:endParaRPr>
          </a:p>
        </p:txBody>
      </p:sp>
      <p:sp>
        <p:nvSpPr>
          <p:cNvPr id="52" name="正文"/>
          <p:cNvSpPr txBox="1"/>
          <p:nvPr>
            <p:custDataLst>
              <p:tags r:id="rId22"/>
            </p:custDataLst>
          </p:nvPr>
        </p:nvSpPr>
        <p:spPr>
          <a:xfrm>
            <a:off x="230505" y="3216910"/>
            <a:ext cx="1198245" cy="1973580"/>
          </a:xfrm>
          <a:prstGeom prst="rect">
            <a:avLst/>
          </a:prstGeom>
          <a:noFill/>
        </p:spPr>
        <p:txBody>
          <a:bodyPr wrap="square" lIns="0" tIns="0" rIns="0" bIns="0" rtlCol="0" anchor="t" anchorCtr="0">
            <a:noAutofit/>
          </a:bodyPr>
          <a:p>
            <a:pPr indent="0" algn="l" fontAlgn="auto">
              <a:lnSpc>
                <a:spcPct val="150000"/>
              </a:lnSpc>
            </a:pPr>
            <a:r>
              <a:rPr lang="zh-CN" altLang="en-US" sz="1400" spc="150" dirty="0">
                <a:solidFill>
                  <a:schemeClr val="tx1">
                    <a:lumMod val="85000"/>
                    <a:lumOff val="15000"/>
                  </a:schemeClr>
                </a:solidFill>
                <a:latin typeface="+mn-ea"/>
                <a:cs typeface="+mn-ea"/>
                <a:sym typeface="+mn-ea"/>
              </a:rPr>
              <a:t>世界第一台经颅磁刺激仪在英国Sheffield大学</a:t>
            </a:r>
            <a:r>
              <a:rPr lang="en-US" altLang="zh-CN" sz="1400" spc="150" dirty="0">
                <a:solidFill>
                  <a:schemeClr val="tx1">
                    <a:lumMod val="85000"/>
                    <a:lumOff val="15000"/>
                  </a:schemeClr>
                </a:solidFill>
                <a:latin typeface="+mn-ea"/>
                <a:cs typeface="+mn-ea"/>
                <a:sym typeface="+mn-ea"/>
              </a:rPr>
              <a:t>Barker</a:t>
            </a:r>
            <a:r>
              <a:rPr lang="zh-CN" altLang="en-US" sz="1400" spc="150" dirty="0">
                <a:solidFill>
                  <a:schemeClr val="tx1">
                    <a:lumMod val="85000"/>
                    <a:lumOff val="15000"/>
                  </a:schemeClr>
                </a:solidFill>
                <a:latin typeface="+mn-ea"/>
                <a:cs typeface="+mn-ea"/>
                <a:sym typeface="+mn-ea"/>
              </a:rPr>
              <a:t>团队诞生</a:t>
            </a:r>
            <a:endParaRPr lang="zh-CN" altLang="en-US" sz="1400" spc="150" dirty="0">
              <a:solidFill>
                <a:schemeClr val="tx1">
                  <a:lumMod val="85000"/>
                  <a:lumOff val="15000"/>
                </a:schemeClr>
              </a:solidFill>
              <a:latin typeface="+mn-ea"/>
              <a:cs typeface="+mn-ea"/>
              <a:sym typeface="+mn-ea"/>
            </a:endParaRPr>
          </a:p>
        </p:txBody>
      </p:sp>
      <p:sp>
        <p:nvSpPr>
          <p:cNvPr id="53" name="标题"/>
          <p:cNvSpPr txBox="1"/>
          <p:nvPr>
            <p:custDataLst>
              <p:tags r:id="rId23"/>
            </p:custDataLst>
          </p:nvPr>
        </p:nvSpPr>
        <p:spPr>
          <a:xfrm>
            <a:off x="230960" y="2778448"/>
            <a:ext cx="1198525" cy="409832"/>
          </a:xfrm>
          <a:prstGeom prst="rect">
            <a:avLst/>
          </a:prstGeom>
          <a:noFill/>
        </p:spPr>
        <p:txBody>
          <a:bodyPr wrap="square" lIns="0" tIns="0" rIns="0" bIns="0" rtlCol="0" anchor="b">
            <a:noAutofit/>
          </a:bodyPr>
          <a:p>
            <a:r>
              <a:rPr lang="zh-CN" altLang="en-US" spc="150" dirty="0">
                <a:solidFill>
                  <a:schemeClr val="tx1">
                    <a:lumMod val="85000"/>
                    <a:lumOff val="15000"/>
                  </a:schemeClr>
                </a:solidFill>
                <a:latin typeface="+mn-ea"/>
                <a:cs typeface="+mn-ea"/>
                <a:sym typeface="+mn-ea"/>
              </a:rPr>
              <a:t>1985年</a:t>
            </a:r>
            <a:endParaRPr lang="zh-CN" altLang="en-US" b="1" spc="150" dirty="0">
              <a:solidFill>
                <a:schemeClr val="tx1">
                  <a:lumMod val="85000"/>
                  <a:lumOff val="15000"/>
                </a:schemeClr>
              </a:solidFill>
              <a:effectLst>
                <a:outerShdw blurRad="50800" dist="38100" dir="2700000" algn="tl" rotWithShape="0">
                  <a:schemeClr val="accent1">
                    <a:alpha val="10000"/>
                  </a:schemeClr>
                </a:outerShdw>
              </a:effectLst>
              <a:latin typeface="+mn-ea"/>
              <a:cs typeface="+mn-ea"/>
              <a:sym typeface="+mn-ea"/>
            </a:endParaRPr>
          </a:p>
        </p:txBody>
      </p:sp>
      <p:sp>
        <p:nvSpPr>
          <p:cNvPr id="54" name="序号"/>
          <p:cNvSpPr txBox="1"/>
          <p:nvPr>
            <p:custDataLst>
              <p:tags r:id="rId24"/>
            </p:custDataLst>
          </p:nvPr>
        </p:nvSpPr>
        <p:spPr>
          <a:xfrm>
            <a:off x="6257651" y="2393908"/>
            <a:ext cx="380410" cy="380414"/>
          </a:xfrm>
          <a:prstGeom prst="ellipse">
            <a:avLst/>
          </a:prstGeom>
          <a:gradFill>
            <a:gsLst>
              <a:gs pos="30000">
                <a:schemeClr val="accent1">
                  <a:lumMod val="60000"/>
                  <a:lumOff val="40000"/>
                  <a:alpha val="100000"/>
                </a:schemeClr>
              </a:gs>
              <a:gs pos="100000">
                <a:schemeClr val="accent1"/>
              </a:gs>
            </a:gsLst>
            <a:lin ang="2700000" scaled="0"/>
          </a:gradFill>
        </p:spPr>
        <p:txBody>
          <a:bodyPr wrap="none" lIns="0" tIns="0" rIns="0" bIns="0" rtlCol="0" anchor="ctr" anchorCtr="0">
            <a:noAutofit/>
          </a:bodyPr>
          <a:p>
            <a:pPr algn="ctr">
              <a:lnSpc>
                <a:spcPct val="100000"/>
              </a:lnSpc>
            </a:pPr>
            <a:r>
              <a:rPr lang="en-US" sz="1600" b="1" dirty="0">
                <a:solidFill>
                  <a:schemeClr val="lt1">
                    <a:lumMod val="100000"/>
                  </a:schemeClr>
                </a:solidFill>
                <a:latin typeface="+mn-ea"/>
                <a:cs typeface="Times New Roman" panose="02020603050405020304" charset="0"/>
                <a:sym typeface="+mn-ea"/>
              </a:rPr>
              <a:t>05</a:t>
            </a:r>
            <a:endParaRPr lang="en-US" sz="1600" b="1" dirty="0">
              <a:solidFill>
                <a:schemeClr val="lt1">
                  <a:lumMod val="100000"/>
                </a:schemeClr>
              </a:solidFill>
              <a:latin typeface="+mn-ea"/>
              <a:cs typeface="Times New Roman" panose="02020603050405020304" charset="0"/>
              <a:sym typeface="+mn-ea"/>
            </a:endParaRPr>
          </a:p>
        </p:txBody>
      </p:sp>
      <p:sp>
        <p:nvSpPr>
          <p:cNvPr id="55" name="序号"/>
          <p:cNvSpPr txBox="1"/>
          <p:nvPr>
            <p:custDataLst>
              <p:tags r:id="rId25"/>
            </p:custDataLst>
          </p:nvPr>
        </p:nvSpPr>
        <p:spPr>
          <a:xfrm>
            <a:off x="7764324" y="2393908"/>
            <a:ext cx="380410" cy="380414"/>
          </a:xfrm>
          <a:prstGeom prst="ellipse">
            <a:avLst/>
          </a:prstGeom>
          <a:gradFill>
            <a:gsLst>
              <a:gs pos="30000">
                <a:schemeClr val="accent1">
                  <a:lumMod val="60000"/>
                  <a:lumOff val="40000"/>
                  <a:alpha val="100000"/>
                </a:schemeClr>
              </a:gs>
              <a:gs pos="100000">
                <a:schemeClr val="accent1"/>
              </a:gs>
            </a:gsLst>
            <a:lin ang="2700000" scaled="0"/>
          </a:gradFill>
        </p:spPr>
        <p:txBody>
          <a:bodyPr wrap="none" lIns="0" tIns="0" rIns="0" bIns="0" rtlCol="0" anchor="ctr" anchorCtr="0">
            <a:noAutofit/>
          </a:bodyPr>
          <a:p>
            <a:pPr algn="ctr">
              <a:lnSpc>
                <a:spcPct val="100000"/>
              </a:lnSpc>
            </a:pPr>
            <a:r>
              <a:rPr lang="en-US" sz="1600" b="1" dirty="0">
                <a:solidFill>
                  <a:schemeClr val="lt1">
                    <a:lumMod val="100000"/>
                  </a:schemeClr>
                </a:solidFill>
                <a:latin typeface="+mn-ea"/>
                <a:cs typeface="Times New Roman" panose="02020603050405020304" charset="0"/>
                <a:sym typeface="+mn-ea"/>
              </a:rPr>
              <a:t>06</a:t>
            </a:r>
            <a:endParaRPr lang="en-US" sz="1600" b="1" dirty="0">
              <a:solidFill>
                <a:schemeClr val="lt1">
                  <a:lumMod val="100000"/>
                </a:schemeClr>
              </a:solidFill>
              <a:latin typeface="+mn-ea"/>
              <a:cs typeface="Times New Roman" panose="02020603050405020304" charset="0"/>
              <a:sym typeface="+mn-ea"/>
            </a:endParaRPr>
          </a:p>
        </p:txBody>
      </p:sp>
      <p:sp>
        <p:nvSpPr>
          <p:cNvPr id="56" name="正文"/>
          <p:cNvSpPr txBox="1"/>
          <p:nvPr>
            <p:custDataLst>
              <p:tags r:id="rId26"/>
            </p:custDataLst>
          </p:nvPr>
        </p:nvSpPr>
        <p:spPr>
          <a:xfrm>
            <a:off x="1700530" y="3216910"/>
            <a:ext cx="1198245" cy="1974215"/>
          </a:xfrm>
          <a:prstGeom prst="rect">
            <a:avLst/>
          </a:prstGeom>
          <a:noFill/>
        </p:spPr>
        <p:txBody>
          <a:bodyPr wrap="square" lIns="0" tIns="0" rIns="0" bIns="0" rtlCol="0" anchor="t" anchorCtr="0">
            <a:noAutofit/>
          </a:bodyPr>
          <a:p>
            <a:pPr indent="0" algn="l" fontAlgn="auto">
              <a:lnSpc>
                <a:spcPct val="150000"/>
              </a:lnSpc>
            </a:pPr>
            <a:r>
              <a:rPr lang="zh-CN" altLang="en-US" sz="1400" spc="150" dirty="0">
                <a:solidFill>
                  <a:schemeClr val="tx1">
                    <a:lumMod val="85000"/>
                    <a:lumOff val="15000"/>
                  </a:schemeClr>
                </a:solidFill>
                <a:latin typeface="+mn-ea"/>
                <a:cs typeface="+mn-ea"/>
                <a:sym typeface="+mn-ea"/>
              </a:rPr>
              <a:t>廖家华团队研制出中国第一台经颅磁刺激仪，日本九州大学的上野制作出8字线圈</a:t>
            </a:r>
            <a:endParaRPr lang="zh-CN" altLang="en-US" sz="1400" spc="150" dirty="0">
              <a:solidFill>
                <a:schemeClr val="tx1">
                  <a:lumMod val="85000"/>
                  <a:lumOff val="15000"/>
                </a:schemeClr>
              </a:solidFill>
              <a:latin typeface="+mn-ea"/>
              <a:cs typeface="+mn-ea"/>
              <a:sym typeface="+mn-ea"/>
            </a:endParaRPr>
          </a:p>
        </p:txBody>
      </p:sp>
      <p:sp>
        <p:nvSpPr>
          <p:cNvPr id="57" name="标题"/>
          <p:cNvSpPr txBox="1"/>
          <p:nvPr>
            <p:custDataLst>
              <p:tags r:id="rId27"/>
            </p:custDataLst>
          </p:nvPr>
        </p:nvSpPr>
        <p:spPr>
          <a:xfrm>
            <a:off x="1737633" y="2778448"/>
            <a:ext cx="1198525" cy="409832"/>
          </a:xfrm>
          <a:prstGeom prst="rect">
            <a:avLst/>
          </a:prstGeom>
          <a:noFill/>
        </p:spPr>
        <p:txBody>
          <a:bodyPr wrap="square" lIns="0" tIns="0" rIns="0" bIns="0" rtlCol="0" anchor="b">
            <a:noAutofit/>
          </a:bodyPr>
          <a:p>
            <a:r>
              <a:rPr lang="zh-CN" altLang="en-US" spc="150" dirty="0">
                <a:solidFill>
                  <a:schemeClr val="tx1">
                    <a:lumMod val="85000"/>
                    <a:lumOff val="15000"/>
                  </a:schemeClr>
                </a:solidFill>
                <a:latin typeface="+mn-ea"/>
                <a:cs typeface="+mn-ea"/>
                <a:sym typeface="+mn-ea"/>
              </a:rPr>
              <a:t>1988年</a:t>
            </a:r>
            <a:endParaRPr lang="zh-CN" altLang="en-US" b="1" spc="150" dirty="0">
              <a:solidFill>
                <a:schemeClr val="tx1">
                  <a:lumMod val="85000"/>
                  <a:lumOff val="15000"/>
                </a:schemeClr>
              </a:solidFill>
              <a:effectLst>
                <a:outerShdw blurRad="50800" dist="38100" dir="2700000" algn="tl" rotWithShape="0">
                  <a:schemeClr val="accent1">
                    <a:alpha val="10000"/>
                  </a:schemeClr>
                </a:outerShdw>
              </a:effectLst>
              <a:latin typeface="+mn-ea"/>
              <a:cs typeface="+mn-ea"/>
              <a:sym typeface="+mn-ea"/>
            </a:endParaRPr>
          </a:p>
        </p:txBody>
      </p:sp>
      <p:sp>
        <p:nvSpPr>
          <p:cNvPr id="58" name="正文"/>
          <p:cNvSpPr txBox="1"/>
          <p:nvPr>
            <p:custDataLst>
              <p:tags r:id="rId28"/>
            </p:custDataLst>
          </p:nvPr>
        </p:nvSpPr>
        <p:spPr>
          <a:xfrm>
            <a:off x="3205480" y="3218815"/>
            <a:ext cx="1237615" cy="1880235"/>
          </a:xfrm>
          <a:prstGeom prst="rect">
            <a:avLst/>
          </a:prstGeom>
          <a:noFill/>
        </p:spPr>
        <p:txBody>
          <a:bodyPr wrap="square" lIns="0" tIns="0" rIns="0" bIns="0" rtlCol="0" anchor="t" anchorCtr="0">
            <a:noAutofit/>
          </a:bodyPr>
          <a:p>
            <a:pPr indent="0" algn="l" fontAlgn="auto">
              <a:lnSpc>
                <a:spcPct val="150000"/>
              </a:lnSpc>
            </a:pPr>
            <a:r>
              <a:rPr lang="zh-CN" altLang="en-US" sz="1400" spc="150" dirty="0">
                <a:solidFill>
                  <a:schemeClr val="tx1">
                    <a:lumMod val="85000"/>
                    <a:lumOff val="15000"/>
                  </a:schemeClr>
                </a:solidFill>
                <a:latin typeface="+mn-ea"/>
                <a:cs typeface="+mn-ea"/>
                <a:sym typeface="+mn-ea"/>
              </a:rPr>
              <a:t>美国Cadwell公司实现1hz的刺激频率，rTMS诞（动物用）</a:t>
            </a:r>
            <a:endParaRPr lang="zh-CN" altLang="en-US" sz="1400" spc="150" dirty="0">
              <a:solidFill>
                <a:schemeClr val="tx1">
                  <a:lumMod val="85000"/>
                  <a:lumOff val="15000"/>
                </a:schemeClr>
              </a:solidFill>
              <a:latin typeface="+mn-ea"/>
              <a:cs typeface="+mn-ea"/>
              <a:sym typeface="+mn-ea"/>
            </a:endParaRPr>
          </a:p>
        </p:txBody>
      </p:sp>
      <p:sp>
        <p:nvSpPr>
          <p:cNvPr id="59" name="标题"/>
          <p:cNvSpPr txBox="1"/>
          <p:nvPr>
            <p:custDataLst>
              <p:tags r:id="rId29"/>
            </p:custDataLst>
          </p:nvPr>
        </p:nvSpPr>
        <p:spPr>
          <a:xfrm>
            <a:off x="3244305" y="2778448"/>
            <a:ext cx="1198525" cy="409832"/>
          </a:xfrm>
          <a:prstGeom prst="rect">
            <a:avLst/>
          </a:prstGeom>
          <a:noFill/>
        </p:spPr>
        <p:txBody>
          <a:bodyPr wrap="square" lIns="0" tIns="0" rIns="0" bIns="0" rtlCol="0" anchor="b">
            <a:noAutofit/>
          </a:bodyPr>
          <a:p>
            <a:r>
              <a:rPr lang="zh-CN" altLang="en-US" spc="150" dirty="0">
                <a:solidFill>
                  <a:schemeClr val="tx1">
                    <a:lumMod val="85000"/>
                    <a:lumOff val="15000"/>
                  </a:schemeClr>
                </a:solidFill>
                <a:latin typeface="+mn-ea"/>
                <a:cs typeface="+mn-ea"/>
                <a:sym typeface="+mn-ea"/>
              </a:rPr>
              <a:t>1989年</a:t>
            </a:r>
            <a:endParaRPr lang="zh-CN" altLang="en-US" b="1" spc="150" dirty="0">
              <a:solidFill>
                <a:schemeClr val="tx1">
                  <a:lumMod val="85000"/>
                  <a:lumOff val="15000"/>
                </a:schemeClr>
              </a:solidFill>
              <a:effectLst>
                <a:outerShdw blurRad="50800" dist="38100" dir="2700000" algn="tl" rotWithShape="0">
                  <a:schemeClr val="accent1">
                    <a:alpha val="10000"/>
                  </a:schemeClr>
                </a:outerShdw>
              </a:effectLst>
              <a:latin typeface="+mn-ea"/>
              <a:cs typeface="+mn-ea"/>
              <a:sym typeface="+mn-ea"/>
            </a:endParaRPr>
          </a:p>
        </p:txBody>
      </p:sp>
      <p:sp>
        <p:nvSpPr>
          <p:cNvPr id="60" name="正文"/>
          <p:cNvSpPr txBox="1"/>
          <p:nvPr>
            <p:custDataLst>
              <p:tags r:id="rId30"/>
            </p:custDataLst>
          </p:nvPr>
        </p:nvSpPr>
        <p:spPr>
          <a:xfrm>
            <a:off x="4750435" y="3216910"/>
            <a:ext cx="1198245" cy="1755140"/>
          </a:xfrm>
          <a:prstGeom prst="rect">
            <a:avLst/>
          </a:prstGeom>
          <a:noFill/>
        </p:spPr>
        <p:txBody>
          <a:bodyPr wrap="square" lIns="0" tIns="0" rIns="0" bIns="0" rtlCol="0" anchor="t" anchorCtr="0">
            <a:noAutofit/>
          </a:bodyPr>
          <a:p>
            <a:pPr indent="0" algn="l" fontAlgn="auto">
              <a:lnSpc>
                <a:spcPct val="150000"/>
              </a:lnSpc>
            </a:pPr>
            <a:r>
              <a:rPr lang="zh-CN" altLang="en-US" sz="1400" spc="150" dirty="0">
                <a:solidFill>
                  <a:schemeClr val="tx1">
                    <a:lumMod val="85000"/>
                    <a:lumOff val="15000"/>
                  </a:schemeClr>
                </a:solidFill>
                <a:latin typeface="+mn-ea"/>
                <a:cs typeface="+mn-ea"/>
                <a:sym typeface="+mn-ea"/>
              </a:rPr>
              <a:t>华科依杰与华中科技大学合作研制中国第一台5hz的rTMS</a:t>
            </a:r>
            <a:endParaRPr lang="zh-CN" altLang="en-US" sz="1400" spc="150" dirty="0">
              <a:solidFill>
                <a:schemeClr val="tx1">
                  <a:lumMod val="85000"/>
                  <a:lumOff val="15000"/>
                </a:schemeClr>
              </a:solidFill>
              <a:latin typeface="+mn-ea"/>
              <a:cs typeface="+mn-ea"/>
              <a:sym typeface="+mn-ea"/>
            </a:endParaRPr>
          </a:p>
        </p:txBody>
      </p:sp>
      <p:sp>
        <p:nvSpPr>
          <p:cNvPr id="62" name="标题"/>
          <p:cNvSpPr txBox="1"/>
          <p:nvPr>
            <p:custDataLst>
              <p:tags r:id="rId31"/>
            </p:custDataLst>
          </p:nvPr>
        </p:nvSpPr>
        <p:spPr>
          <a:xfrm>
            <a:off x="4750978" y="2778448"/>
            <a:ext cx="1198525" cy="409832"/>
          </a:xfrm>
          <a:prstGeom prst="rect">
            <a:avLst/>
          </a:prstGeom>
          <a:noFill/>
        </p:spPr>
        <p:txBody>
          <a:bodyPr wrap="square" lIns="0" tIns="0" rIns="0" bIns="0" rtlCol="0" anchor="b">
            <a:noAutofit/>
          </a:bodyPr>
          <a:p>
            <a:r>
              <a:rPr lang="zh-CN" altLang="en-US" spc="150" dirty="0">
                <a:solidFill>
                  <a:schemeClr val="tx1">
                    <a:lumMod val="85000"/>
                    <a:lumOff val="15000"/>
                  </a:schemeClr>
                </a:solidFill>
                <a:latin typeface="+mn-ea"/>
                <a:cs typeface="+mn-ea"/>
                <a:sym typeface="+mn-ea"/>
              </a:rPr>
              <a:t>2005年</a:t>
            </a:r>
            <a:endParaRPr lang="zh-CN" altLang="en-US" b="1" spc="150" dirty="0">
              <a:solidFill>
                <a:schemeClr val="tx1">
                  <a:lumMod val="85000"/>
                  <a:lumOff val="15000"/>
                </a:schemeClr>
              </a:solidFill>
              <a:effectLst>
                <a:outerShdw blurRad="50800" dist="38100" dir="2700000" algn="tl" rotWithShape="0">
                  <a:schemeClr val="accent1">
                    <a:alpha val="10000"/>
                  </a:schemeClr>
                </a:outerShdw>
              </a:effectLst>
              <a:latin typeface="+mn-ea"/>
              <a:cs typeface="+mn-ea"/>
              <a:sym typeface="+mn-ea"/>
            </a:endParaRPr>
          </a:p>
        </p:txBody>
      </p:sp>
      <p:sp>
        <p:nvSpPr>
          <p:cNvPr id="63" name="正文"/>
          <p:cNvSpPr txBox="1"/>
          <p:nvPr>
            <p:custDataLst>
              <p:tags r:id="rId32"/>
            </p:custDataLst>
          </p:nvPr>
        </p:nvSpPr>
        <p:spPr>
          <a:xfrm>
            <a:off x="6257290" y="3216910"/>
            <a:ext cx="1198245" cy="2095500"/>
          </a:xfrm>
          <a:prstGeom prst="rect">
            <a:avLst/>
          </a:prstGeom>
          <a:noFill/>
        </p:spPr>
        <p:txBody>
          <a:bodyPr wrap="square" lIns="0" tIns="0" rIns="0" bIns="0" rtlCol="0" anchor="t" anchorCtr="0">
            <a:noAutofit/>
          </a:bodyPr>
          <a:p>
            <a:pPr indent="0" algn="l" fontAlgn="auto">
              <a:lnSpc>
                <a:spcPct val="150000"/>
              </a:lnSpc>
            </a:pPr>
            <a:r>
              <a:rPr lang="zh-CN" altLang="en-US" sz="1400" spc="150" dirty="0">
                <a:solidFill>
                  <a:schemeClr val="tx1">
                    <a:lumMod val="85000"/>
                    <a:lumOff val="15000"/>
                  </a:schemeClr>
                </a:solidFill>
                <a:latin typeface="+mn-ea"/>
                <a:cs typeface="+mn-ea"/>
                <a:sym typeface="+mn-ea"/>
              </a:rPr>
              <a:t>依瑞德研发惰性液态内循环冷却系统CCY经颅磁刺激，频率达100hz</a:t>
            </a:r>
            <a:endParaRPr lang="zh-CN" altLang="en-US" sz="1400" spc="150" dirty="0">
              <a:solidFill>
                <a:schemeClr val="tx1">
                  <a:lumMod val="85000"/>
                  <a:lumOff val="15000"/>
                </a:schemeClr>
              </a:solidFill>
              <a:latin typeface="+mn-ea"/>
              <a:cs typeface="+mn-ea"/>
              <a:sym typeface="+mn-ea"/>
            </a:endParaRPr>
          </a:p>
        </p:txBody>
      </p:sp>
      <p:sp>
        <p:nvSpPr>
          <p:cNvPr id="64" name="标题"/>
          <p:cNvSpPr txBox="1"/>
          <p:nvPr>
            <p:custDataLst>
              <p:tags r:id="rId33"/>
            </p:custDataLst>
          </p:nvPr>
        </p:nvSpPr>
        <p:spPr>
          <a:xfrm>
            <a:off x="6257651" y="2778448"/>
            <a:ext cx="1198525" cy="409832"/>
          </a:xfrm>
          <a:prstGeom prst="rect">
            <a:avLst/>
          </a:prstGeom>
          <a:noFill/>
        </p:spPr>
        <p:txBody>
          <a:bodyPr wrap="square" lIns="0" tIns="0" rIns="0" bIns="0" rtlCol="0" anchor="b">
            <a:noAutofit/>
          </a:bodyPr>
          <a:p>
            <a:r>
              <a:rPr lang="zh-CN" altLang="en-US" spc="150" dirty="0">
                <a:solidFill>
                  <a:schemeClr val="tx1">
                    <a:lumMod val="85000"/>
                    <a:lumOff val="15000"/>
                  </a:schemeClr>
                </a:solidFill>
                <a:latin typeface="+mn-ea"/>
                <a:cs typeface="+mn-ea"/>
                <a:sym typeface="+mn-ea"/>
              </a:rPr>
              <a:t>2008年</a:t>
            </a:r>
            <a:endParaRPr lang="zh-CN" altLang="en-US" b="1" spc="150" dirty="0">
              <a:solidFill>
                <a:schemeClr val="tx1">
                  <a:lumMod val="85000"/>
                  <a:lumOff val="15000"/>
                </a:schemeClr>
              </a:solidFill>
              <a:effectLst>
                <a:outerShdw blurRad="50800" dist="38100" dir="2700000" algn="tl" rotWithShape="0">
                  <a:schemeClr val="accent1">
                    <a:alpha val="10000"/>
                  </a:schemeClr>
                </a:outerShdw>
              </a:effectLst>
              <a:latin typeface="+mn-ea"/>
              <a:cs typeface="+mn-ea"/>
              <a:sym typeface="+mn-ea"/>
            </a:endParaRPr>
          </a:p>
        </p:txBody>
      </p:sp>
      <p:sp>
        <p:nvSpPr>
          <p:cNvPr id="65" name="正文"/>
          <p:cNvSpPr txBox="1"/>
          <p:nvPr>
            <p:custDataLst>
              <p:tags r:id="rId34"/>
            </p:custDataLst>
          </p:nvPr>
        </p:nvSpPr>
        <p:spPr>
          <a:xfrm>
            <a:off x="7719358" y="3219089"/>
            <a:ext cx="1198525" cy="1073939"/>
          </a:xfrm>
          <a:prstGeom prst="rect">
            <a:avLst/>
          </a:prstGeom>
          <a:noFill/>
        </p:spPr>
        <p:txBody>
          <a:bodyPr wrap="square" lIns="0" tIns="0" rIns="0" bIns="0" rtlCol="0" anchor="t" anchorCtr="0">
            <a:noAutofit/>
          </a:bodyPr>
          <a:p>
            <a:pPr indent="0" algn="l" fontAlgn="auto">
              <a:lnSpc>
                <a:spcPct val="150000"/>
              </a:lnSpc>
            </a:pPr>
            <a:r>
              <a:rPr lang="zh-CN" altLang="en-US" sz="1400" spc="150" dirty="0">
                <a:solidFill>
                  <a:schemeClr val="tx1">
                    <a:lumMod val="85000"/>
                    <a:lumOff val="15000"/>
                  </a:schemeClr>
                </a:solidFill>
                <a:latin typeface="+mn-ea"/>
                <a:cs typeface="+mn-ea"/>
                <a:sym typeface="+mn-ea"/>
              </a:rPr>
              <a:t>以色列推出深部线圈</a:t>
            </a:r>
            <a:endParaRPr lang="zh-CN" altLang="en-US" sz="1400" spc="150" dirty="0">
              <a:solidFill>
                <a:schemeClr val="tx1">
                  <a:lumMod val="85000"/>
                  <a:lumOff val="15000"/>
                </a:schemeClr>
              </a:solidFill>
              <a:latin typeface="+mn-ea"/>
              <a:cs typeface="+mn-ea"/>
              <a:sym typeface="+mn-ea"/>
            </a:endParaRPr>
          </a:p>
        </p:txBody>
      </p:sp>
      <p:pic>
        <p:nvPicPr>
          <p:cNvPr id="68" name="图片 67" descr="C:/Users/NYX/Desktop/图片/7833003_白色建筑图案的特写.jpg7833003_白色建筑图案的特写"/>
          <p:cNvPicPr>
            <a:picLocks noChangeAspect="1"/>
          </p:cNvPicPr>
          <p:nvPr>
            <p:custDataLst>
              <p:tags r:id="rId35"/>
            </p:custDataLst>
          </p:nvPr>
        </p:nvPicPr>
        <p:blipFill>
          <a:blip r:embed="rId8"/>
          <a:srcRect t="25623" b="25623"/>
          <a:stretch>
            <a:fillRect/>
          </a:stretch>
        </p:blipFill>
        <p:spPr>
          <a:xfrm>
            <a:off x="3112651" y="1580439"/>
            <a:ext cx="1386924" cy="1014256"/>
          </a:xfrm>
          <a:custGeom>
            <a:avLst/>
            <a:gdLst/>
            <a:ahLst/>
            <a:cxnLst>
              <a:cxn ang="3">
                <a:pos x="hc" y="t"/>
              </a:cxn>
              <a:cxn ang="cd2">
                <a:pos x="l" y="vc"/>
              </a:cxn>
              <a:cxn ang="cd4">
                <a:pos x="hc" y="b"/>
              </a:cxn>
              <a:cxn ang="0">
                <a:pos x="r" y="vc"/>
              </a:cxn>
            </a:cxnLst>
            <a:rect l="l" t="t" r="r" b="b"/>
            <a:pathLst>
              <a:path w="3118" h="1965">
                <a:moveTo>
                  <a:pt x="0" y="0"/>
                </a:moveTo>
                <a:lnTo>
                  <a:pt x="3118" y="0"/>
                </a:lnTo>
                <a:lnTo>
                  <a:pt x="3118" y="1965"/>
                </a:lnTo>
                <a:lnTo>
                  <a:pt x="0" y="1965"/>
                </a:lnTo>
                <a:lnTo>
                  <a:pt x="0" y="0"/>
                </a:lnTo>
                <a:close/>
              </a:path>
            </a:pathLst>
          </a:custGeom>
          <a:ln w="3175">
            <a:solidFill>
              <a:schemeClr val="tx1">
                <a:lumMod val="40000"/>
                <a:lumOff val="60000"/>
                <a:alpha val="20000"/>
              </a:schemeClr>
            </a:solidFill>
          </a:ln>
        </p:spPr>
      </p:pic>
      <p:sp>
        <p:nvSpPr>
          <p:cNvPr id="66" name="标题"/>
          <p:cNvSpPr txBox="1"/>
          <p:nvPr>
            <p:custDataLst>
              <p:tags r:id="rId36"/>
            </p:custDataLst>
          </p:nvPr>
        </p:nvSpPr>
        <p:spPr>
          <a:xfrm>
            <a:off x="7764324" y="2778448"/>
            <a:ext cx="1198525" cy="409832"/>
          </a:xfrm>
          <a:prstGeom prst="rect">
            <a:avLst/>
          </a:prstGeom>
          <a:noFill/>
        </p:spPr>
        <p:txBody>
          <a:bodyPr wrap="square" lIns="0" tIns="0" rIns="0" bIns="0" rtlCol="0" anchor="b">
            <a:noAutofit/>
          </a:bodyPr>
          <a:p>
            <a:r>
              <a:rPr lang="zh-CN" altLang="en-US" spc="150" dirty="0">
                <a:solidFill>
                  <a:schemeClr val="tx1">
                    <a:lumMod val="85000"/>
                    <a:lumOff val="15000"/>
                  </a:schemeClr>
                </a:solidFill>
                <a:latin typeface="+mn-ea"/>
                <a:cs typeface="+mn-ea"/>
                <a:sym typeface="+mn-ea"/>
              </a:rPr>
              <a:t>2013年</a:t>
            </a:r>
            <a:endParaRPr lang="zh-CN" altLang="en-US" b="1" spc="150" dirty="0">
              <a:solidFill>
                <a:schemeClr val="tx1">
                  <a:lumMod val="85000"/>
                  <a:lumOff val="15000"/>
                </a:schemeClr>
              </a:solidFill>
              <a:effectLst>
                <a:outerShdw blurRad="50800" dist="38100" dir="2700000" algn="tl" rotWithShape="0">
                  <a:schemeClr val="accent1">
                    <a:alpha val="10000"/>
                  </a:schemeClr>
                </a:outerShdw>
              </a:effectLst>
              <a:latin typeface="+mn-ea"/>
              <a:cs typeface="+mn-ea"/>
              <a:sym typeface="+mn-ea"/>
            </a:endParaRPr>
          </a:p>
        </p:txBody>
      </p:sp>
      <p:sp>
        <p:nvSpPr>
          <p:cNvPr id="67" name="矩形 66"/>
          <p:cNvSpPr/>
          <p:nvPr>
            <p:custDataLst>
              <p:tags r:id="rId37"/>
            </p:custDataLst>
          </p:nvPr>
        </p:nvSpPr>
        <p:spPr>
          <a:xfrm>
            <a:off x="9130665" y="1573530"/>
            <a:ext cx="1389380" cy="4024630"/>
          </a:xfrm>
          <a:prstGeom prst="rect">
            <a:avLst/>
          </a:prstGeom>
          <a:solidFill>
            <a:schemeClr val="tx1">
              <a:lumMod val="40000"/>
              <a:lumOff val="60000"/>
              <a:alpha val="20000"/>
            </a:schemeClr>
          </a:solidFill>
          <a:effectLst>
            <a:outerShdw blurRad="127000" dist="38100" dir="2700000" algn="tl" rotWithShape="0">
              <a:schemeClr val="accent1">
                <a:alpha val="10000"/>
              </a:schemeClr>
            </a:outerShdw>
          </a:effectLst>
        </p:spPr>
        <p:style>
          <a:lnRef idx="0">
            <a:srgbClr val="FFFFFF"/>
          </a:lnRef>
          <a:fillRef idx="1">
            <a:schemeClr val="accent1"/>
          </a:fillRef>
          <a:effectRef idx="0">
            <a:srgbClr val="FFFFFF"/>
          </a:effectRef>
          <a:fontRef idx="minor">
            <a:schemeClr val="lt1"/>
          </a:fontRef>
        </p:style>
        <p:txBody>
          <a:bodyPr rtlCol="0" anchor="ctr"/>
          <a:p>
            <a:pPr algn="ctr"/>
            <a:endParaRPr lang="zh-CN" altLang="en-US">
              <a:latin typeface="+mn-ea"/>
              <a:cs typeface="Times New Roman" panose="02020603050405020304" charset="0"/>
            </a:endParaRPr>
          </a:p>
        </p:txBody>
      </p:sp>
      <p:sp>
        <p:nvSpPr>
          <p:cNvPr id="71" name="序号"/>
          <p:cNvSpPr txBox="1"/>
          <p:nvPr>
            <p:custDataLst>
              <p:tags r:id="rId38"/>
            </p:custDataLst>
          </p:nvPr>
        </p:nvSpPr>
        <p:spPr>
          <a:xfrm>
            <a:off x="9220379" y="2398353"/>
            <a:ext cx="380410" cy="380414"/>
          </a:xfrm>
          <a:prstGeom prst="ellipse">
            <a:avLst/>
          </a:prstGeom>
          <a:gradFill>
            <a:gsLst>
              <a:gs pos="30000">
                <a:schemeClr val="accent1">
                  <a:lumMod val="60000"/>
                  <a:lumOff val="40000"/>
                  <a:alpha val="100000"/>
                </a:schemeClr>
              </a:gs>
              <a:gs pos="100000">
                <a:schemeClr val="accent1"/>
              </a:gs>
            </a:gsLst>
            <a:lin ang="2700000" scaled="0"/>
          </a:gradFill>
        </p:spPr>
        <p:txBody>
          <a:bodyPr wrap="none" lIns="0" tIns="0" rIns="0" bIns="0" rtlCol="0" anchor="ctr" anchorCtr="0">
            <a:noAutofit/>
          </a:bodyPr>
          <a:p>
            <a:pPr algn="ctr">
              <a:lnSpc>
                <a:spcPct val="100000"/>
              </a:lnSpc>
            </a:pPr>
            <a:r>
              <a:rPr lang="en-US" sz="1600" b="1" dirty="0">
                <a:solidFill>
                  <a:schemeClr val="lt1">
                    <a:lumMod val="100000"/>
                  </a:schemeClr>
                </a:solidFill>
                <a:latin typeface="+mn-ea"/>
                <a:cs typeface="Times New Roman" panose="02020603050405020304" charset="0"/>
                <a:sym typeface="+mn-ea"/>
              </a:rPr>
              <a:t>07</a:t>
            </a:r>
            <a:endParaRPr lang="en-US" sz="1600" b="1" dirty="0">
              <a:solidFill>
                <a:schemeClr val="lt1">
                  <a:lumMod val="100000"/>
                </a:schemeClr>
              </a:solidFill>
              <a:latin typeface="+mn-ea"/>
              <a:cs typeface="Times New Roman" panose="02020603050405020304" charset="0"/>
              <a:sym typeface="+mn-ea"/>
            </a:endParaRPr>
          </a:p>
        </p:txBody>
      </p:sp>
      <p:sp>
        <p:nvSpPr>
          <p:cNvPr id="72" name="正文"/>
          <p:cNvSpPr txBox="1"/>
          <p:nvPr>
            <p:custDataLst>
              <p:tags r:id="rId39"/>
            </p:custDataLst>
          </p:nvPr>
        </p:nvSpPr>
        <p:spPr>
          <a:xfrm>
            <a:off x="9280525" y="3217545"/>
            <a:ext cx="1198245" cy="1921510"/>
          </a:xfrm>
          <a:prstGeom prst="rect">
            <a:avLst/>
          </a:prstGeom>
          <a:noFill/>
        </p:spPr>
        <p:txBody>
          <a:bodyPr wrap="square" lIns="0" tIns="0" rIns="0" bIns="0" rtlCol="0" anchor="t" anchorCtr="0">
            <a:noAutofit/>
          </a:bodyPr>
          <a:p>
            <a:pPr indent="0" algn="l" fontAlgn="auto">
              <a:lnSpc>
                <a:spcPct val="150000"/>
              </a:lnSpc>
            </a:pPr>
            <a:r>
              <a:rPr lang="zh-CN" altLang="en-US" sz="1400" spc="150" dirty="0">
                <a:solidFill>
                  <a:schemeClr val="tx1">
                    <a:lumMod val="85000"/>
                    <a:lumOff val="15000"/>
                  </a:schemeClr>
                </a:solidFill>
                <a:latin typeface="+mn-ea"/>
                <a:cs typeface="+mn-ea"/>
                <a:sym typeface="+mn-ea"/>
              </a:rPr>
              <a:t>依瑞德推出国内首款成对刺激设备（单拍成对、双拍成对）</a:t>
            </a:r>
            <a:endParaRPr lang="zh-CN" altLang="en-US" sz="1400" spc="150" dirty="0">
              <a:solidFill>
                <a:schemeClr val="tx1">
                  <a:lumMod val="85000"/>
                  <a:lumOff val="15000"/>
                </a:schemeClr>
              </a:solidFill>
              <a:latin typeface="+mn-ea"/>
              <a:cs typeface="+mn-ea"/>
              <a:sym typeface="+mn-ea"/>
            </a:endParaRPr>
          </a:p>
        </p:txBody>
      </p:sp>
      <p:sp>
        <p:nvSpPr>
          <p:cNvPr id="73" name="标题"/>
          <p:cNvSpPr txBox="1"/>
          <p:nvPr>
            <p:custDataLst>
              <p:tags r:id="rId40"/>
            </p:custDataLst>
          </p:nvPr>
        </p:nvSpPr>
        <p:spPr>
          <a:xfrm>
            <a:off x="9280525" y="2778760"/>
            <a:ext cx="1087755" cy="409575"/>
          </a:xfrm>
          <a:prstGeom prst="rect">
            <a:avLst/>
          </a:prstGeom>
          <a:noFill/>
        </p:spPr>
        <p:txBody>
          <a:bodyPr wrap="square" lIns="0" tIns="0" rIns="0" bIns="0" rtlCol="0" anchor="b">
            <a:noAutofit/>
          </a:bodyPr>
          <a:p>
            <a:r>
              <a:rPr lang="zh-CN" altLang="en-US" spc="150" dirty="0">
                <a:solidFill>
                  <a:schemeClr val="tx1">
                    <a:lumMod val="85000"/>
                    <a:lumOff val="15000"/>
                  </a:schemeClr>
                </a:solidFill>
                <a:latin typeface="+mn-ea"/>
                <a:cs typeface="+mn-ea"/>
                <a:sym typeface="+mn-ea"/>
              </a:rPr>
              <a:t>201</a:t>
            </a:r>
            <a:r>
              <a:rPr lang="en-US" altLang="zh-CN" spc="150" dirty="0">
                <a:solidFill>
                  <a:schemeClr val="tx1">
                    <a:lumMod val="85000"/>
                    <a:lumOff val="15000"/>
                  </a:schemeClr>
                </a:solidFill>
                <a:latin typeface="+mn-ea"/>
                <a:cs typeface="+mn-ea"/>
                <a:sym typeface="+mn-ea"/>
              </a:rPr>
              <a:t>6</a:t>
            </a:r>
            <a:r>
              <a:rPr lang="zh-CN" altLang="en-US" spc="150" dirty="0">
                <a:solidFill>
                  <a:schemeClr val="tx1">
                    <a:lumMod val="85000"/>
                    <a:lumOff val="15000"/>
                  </a:schemeClr>
                </a:solidFill>
                <a:latin typeface="+mn-ea"/>
                <a:cs typeface="+mn-ea"/>
                <a:sym typeface="+mn-ea"/>
              </a:rPr>
              <a:t>年</a:t>
            </a:r>
            <a:endParaRPr lang="en-US" altLang="zh-CN" b="1" spc="300" dirty="0">
              <a:gradFill>
                <a:gsLst>
                  <a:gs pos="0">
                    <a:schemeClr val="accent1">
                      <a:lumMod val="70000"/>
                      <a:lumOff val="30000"/>
                    </a:schemeClr>
                  </a:gs>
                  <a:gs pos="53000">
                    <a:schemeClr val="accent1"/>
                  </a:gs>
                </a:gsLst>
                <a:lin ang="2700000" scaled="0"/>
              </a:gradFill>
              <a:effectLst>
                <a:outerShdw blurRad="50800" dist="38100" dir="2700000" algn="tl" rotWithShape="0">
                  <a:schemeClr val="accent1">
                    <a:alpha val="10000"/>
                  </a:schemeClr>
                </a:outerShdw>
              </a:effectLst>
              <a:latin typeface="+mn-ea"/>
              <a:cs typeface="+mn-ea"/>
              <a:sym typeface="+mn-ea"/>
            </a:endParaRPr>
          </a:p>
        </p:txBody>
      </p:sp>
      <p:sp>
        <p:nvSpPr>
          <p:cNvPr id="74" name="矩形 73"/>
          <p:cNvSpPr/>
          <p:nvPr>
            <p:custDataLst>
              <p:tags r:id="rId41"/>
            </p:custDataLst>
          </p:nvPr>
        </p:nvSpPr>
        <p:spPr>
          <a:xfrm>
            <a:off x="10641965" y="1573530"/>
            <a:ext cx="1389380" cy="4024630"/>
          </a:xfrm>
          <a:prstGeom prst="rect">
            <a:avLst/>
          </a:prstGeom>
          <a:solidFill>
            <a:schemeClr val="tx1">
              <a:lumMod val="40000"/>
              <a:lumOff val="60000"/>
              <a:alpha val="20000"/>
            </a:schemeClr>
          </a:solidFill>
          <a:effectLst>
            <a:outerShdw blurRad="127000" dist="38100" dir="2700000" algn="tl" rotWithShape="0">
              <a:schemeClr val="accent1">
                <a:alpha val="10000"/>
              </a:schemeClr>
            </a:outerShdw>
          </a:effectLst>
        </p:spPr>
        <p:style>
          <a:lnRef idx="0">
            <a:srgbClr val="FFFFFF"/>
          </a:lnRef>
          <a:fillRef idx="1">
            <a:schemeClr val="accent1"/>
          </a:fillRef>
          <a:effectRef idx="0">
            <a:srgbClr val="FFFFFF"/>
          </a:effectRef>
          <a:fontRef idx="minor">
            <a:schemeClr val="lt1"/>
          </a:fontRef>
        </p:style>
        <p:txBody>
          <a:bodyPr rtlCol="0" anchor="ctr"/>
          <a:p>
            <a:pPr algn="ctr"/>
            <a:endParaRPr lang="zh-CN" altLang="en-US">
              <a:latin typeface="+mn-ea"/>
              <a:cs typeface="Times New Roman" panose="02020603050405020304" charset="0"/>
            </a:endParaRPr>
          </a:p>
        </p:txBody>
      </p:sp>
      <p:pic>
        <p:nvPicPr>
          <p:cNvPr id="75" name="图片 74" descr="C:/Users/NYX/Desktop/图片/7833003_白色建筑图案的特写.jpg7833003_白色建筑图案的特写"/>
          <p:cNvPicPr>
            <a:picLocks noChangeAspect="1"/>
          </p:cNvPicPr>
          <p:nvPr>
            <p:custDataLst>
              <p:tags r:id="rId42"/>
            </p:custDataLst>
          </p:nvPr>
        </p:nvPicPr>
        <p:blipFill>
          <a:blip r:embed="rId8"/>
          <a:srcRect t="25623" b="25623"/>
          <a:stretch>
            <a:fillRect/>
          </a:stretch>
        </p:blipFill>
        <p:spPr>
          <a:xfrm>
            <a:off x="10652006" y="1580439"/>
            <a:ext cx="1386924" cy="1014256"/>
          </a:xfrm>
          <a:custGeom>
            <a:avLst/>
            <a:gdLst/>
            <a:ahLst/>
            <a:cxnLst>
              <a:cxn ang="3">
                <a:pos x="hc" y="t"/>
              </a:cxn>
              <a:cxn ang="cd2">
                <a:pos x="l" y="vc"/>
              </a:cxn>
              <a:cxn ang="cd4">
                <a:pos x="hc" y="b"/>
              </a:cxn>
              <a:cxn ang="0">
                <a:pos x="r" y="vc"/>
              </a:cxn>
            </a:cxnLst>
            <a:rect l="l" t="t" r="r" b="b"/>
            <a:pathLst>
              <a:path w="3118" h="1965">
                <a:moveTo>
                  <a:pt x="0" y="0"/>
                </a:moveTo>
                <a:lnTo>
                  <a:pt x="3118" y="0"/>
                </a:lnTo>
                <a:lnTo>
                  <a:pt x="3118" y="1965"/>
                </a:lnTo>
                <a:lnTo>
                  <a:pt x="0" y="1965"/>
                </a:lnTo>
                <a:lnTo>
                  <a:pt x="0" y="0"/>
                </a:lnTo>
                <a:close/>
              </a:path>
            </a:pathLst>
          </a:custGeom>
          <a:ln w="3175">
            <a:solidFill>
              <a:schemeClr val="tx1">
                <a:lumMod val="40000"/>
                <a:lumOff val="60000"/>
                <a:alpha val="20000"/>
              </a:schemeClr>
            </a:solidFill>
          </a:ln>
        </p:spPr>
      </p:pic>
      <p:sp>
        <p:nvSpPr>
          <p:cNvPr id="76" name="序号"/>
          <p:cNvSpPr txBox="1"/>
          <p:nvPr>
            <p:custDataLst>
              <p:tags r:id="rId43"/>
            </p:custDataLst>
          </p:nvPr>
        </p:nvSpPr>
        <p:spPr>
          <a:xfrm>
            <a:off x="10731679" y="2398353"/>
            <a:ext cx="380410" cy="380414"/>
          </a:xfrm>
          <a:prstGeom prst="ellipse">
            <a:avLst/>
          </a:prstGeom>
          <a:gradFill>
            <a:gsLst>
              <a:gs pos="30000">
                <a:schemeClr val="accent1">
                  <a:lumMod val="60000"/>
                  <a:lumOff val="40000"/>
                  <a:alpha val="100000"/>
                </a:schemeClr>
              </a:gs>
              <a:gs pos="100000">
                <a:schemeClr val="accent1"/>
              </a:gs>
            </a:gsLst>
            <a:lin ang="2700000" scaled="0"/>
          </a:gradFill>
        </p:spPr>
        <p:txBody>
          <a:bodyPr wrap="none" lIns="0" tIns="0" rIns="0" bIns="0" rtlCol="0" anchor="ctr" anchorCtr="0">
            <a:noAutofit/>
          </a:bodyPr>
          <a:p>
            <a:pPr algn="ctr">
              <a:lnSpc>
                <a:spcPct val="100000"/>
              </a:lnSpc>
            </a:pPr>
            <a:r>
              <a:rPr lang="en-US" sz="1600" b="1" dirty="0">
                <a:solidFill>
                  <a:schemeClr val="lt1">
                    <a:lumMod val="100000"/>
                  </a:schemeClr>
                </a:solidFill>
                <a:latin typeface="+mn-ea"/>
                <a:cs typeface="Times New Roman" panose="02020603050405020304" charset="0"/>
                <a:sym typeface="+mn-ea"/>
              </a:rPr>
              <a:t>08</a:t>
            </a:r>
            <a:endParaRPr lang="en-US" sz="1600" b="1" dirty="0">
              <a:solidFill>
                <a:schemeClr val="lt1">
                  <a:lumMod val="100000"/>
                </a:schemeClr>
              </a:solidFill>
              <a:latin typeface="+mn-ea"/>
              <a:cs typeface="Times New Roman" panose="02020603050405020304" charset="0"/>
              <a:sym typeface="+mn-ea"/>
            </a:endParaRPr>
          </a:p>
        </p:txBody>
      </p:sp>
      <p:sp>
        <p:nvSpPr>
          <p:cNvPr id="77" name="正文"/>
          <p:cNvSpPr txBox="1"/>
          <p:nvPr>
            <p:custDataLst>
              <p:tags r:id="rId44"/>
            </p:custDataLst>
          </p:nvPr>
        </p:nvSpPr>
        <p:spPr>
          <a:xfrm>
            <a:off x="10731798" y="3218454"/>
            <a:ext cx="1198525" cy="1073939"/>
          </a:xfrm>
          <a:prstGeom prst="rect">
            <a:avLst/>
          </a:prstGeom>
          <a:noFill/>
        </p:spPr>
        <p:txBody>
          <a:bodyPr wrap="square" lIns="0" tIns="0" rIns="0" bIns="0" rtlCol="0" anchor="t" anchorCtr="0">
            <a:noAutofit/>
          </a:bodyPr>
          <a:p>
            <a:pPr indent="0" algn="l" fontAlgn="auto">
              <a:lnSpc>
                <a:spcPct val="150000"/>
              </a:lnSpc>
            </a:pPr>
            <a:r>
              <a:rPr lang="zh-CN" altLang="en-US" sz="1400" spc="150" dirty="0">
                <a:solidFill>
                  <a:schemeClr val="tx1">
                    <a:lumMod val="85000"/>
                    <a:lumOff val="15000"/>
                  </a:schemeClr>
                </a:solidFill>
                <a:latin typeface="+mn-ea"/>
                <a:cs typeface="+mn-ea"/>
                <a:sym typeface="+mn-ea"/>
              </a:rPr>
              <a:t>依瑞德推出国内首款深部刺激线圈以及国内首款磁休克设备</a:t>
            </a:r>
            <a:endParaRPr lang="zh-CN" altLang="en-US" sz="1400" spc="150" dirty="0">
              <a:solidFill>
                <a:schemeClr val="tx1">
                  <a:lumMod val="85000"/>
                  <a:lumOff val="15000"/>
                </a:schemeClr>
              </a:solidFill>
              <a:latin typeface="+mn-ea"/>
              <a:cs typeface="+mn-ea"/>
              <a:sym typeface="+mn-ea"/>
            </a:endParaRPr>
          </a:p>
        </p:txBody>
      </p:sp>
      <p:sp>
        <p:nvSpPr>
          <p:cNvPr id="78" name="标题"/>
          <p:cNvSpPr txBox="1"/>
          <p:nvPr>
            <p:custDataLst>
              <p:tags r:id="rId45"/>
            </p:custDataLst>
          </p:nvPr>
        </p:nvSpPr>
        <p:spPr>
          <a:xfrm>
            <a:off x="10843439" y="2807023"/>
            <a:ext cx="1198525" cy="409832"/>
          </a:xfrm>
          <a:prstGeom prst="rect">
            <a:avLst/>
          </a:prstGeom>
          <a:noFill/>
        </p:spPr>
        <p:txBody>
          <a:bodyPr wrap="square" lIns="0" tIns="0" rIns="0" bIns="0" rtlCol="0" anchor="b">
            <a:noAutofit/>
          </a:bodyPr>
          <a:p>
            <a:r>
              <a:rPr lang="zh-CN" altLang="en-US" spc="150" dirty="0">
                <a:solidFill>
                  <a:schemeClr val="tx1">
                    <a:lumMod val="85000"/>
                    <a:lumOff val="15000"/>
                  </a:schemeClr>
                </a:solidFill>
                <a:latin typeface="+mn-ea"/>
                <a:cs typeface="+mn-ea"/>
                <a:sym typeface="+mn-ea"/>
              </a:rPr>
              <a:t>20</a:t>
            </a:r>
            <a:r>
              <a:rPr lang="en-US" altLang="zh-CN" spc="150" dirty="0">
                <a:solidFill>
                  <a:schemeClr val="tx1">
                    <a:lumMod val="85000"/>
                    <a:lumOff val="15000"/>
                  </a:schemeClr>
                </a:solidFill>
                <a:latin typeface="+mn-ea"/>
                <a:cs typeface="+mn-ea"/>
                <a:sym typeface="+mn-ea"/>
              </a:rPr>
              <a:t>22</a:t>
            </a:r>
            <a:r>
              <a:rPr lang="zh-CN" altLang="en-US" spc="150" dirty="0">
                <a:solidFill>
                  <a:schemeClr val="tx1">
                    <a:lumMod val="85000"/>
                    <a:lumOff val="15000"/>
                  </a:schemeClr>
                </a:solidFill>
                <a:latin typeface="+mn-ea"/>
                <a:cs typeface="+mn-ea"/>
                <a:sym typeface="+mn-ea"/>
              </a:rPr>
              <a:t>年</a:t>
            </a:r>
            <a:endParaRPr lang="zh-CN" altLang="en-US" b="1" spc="300" dirty="0">
              <a:gradFill>
                <a:gsLst>
                  <a:gs pos="0">
                    <a:schemeClr val="accent1">
                      <a:lumMod val="70000"/>
                      <a:lumOff val="30000"/>
                    </a:schemeClr>
                  </a:gs>
                  <a:gs pos="53000">
                    <a:schemeClr val="accent1"/>
                  </a:gs>
                </a:gsLst>
                <a:lin ang="2700000" scaled="0"/>
              </a:gradFill>
              <a:effectLst>
                <a:outerShdw blurRad="50800" dist="38100" dir="2700000" algn="tl" rotWithShape="0">
                  <a:schemeClr val="accent1">
                    <a:alpha val="10000"/>
                  </a:schemeClr>
                </a:outerShdw>
              </a:effectLst>
              <a:latin typeface="+mn-ea"/>
              <a:cs typeface="+mn-ea"/>
              <a:sym typeface="+mn-ea"/>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46"/>
          <a:stretch>
            <a:fillRect/>
          </a:stretch>
        </p:blipFill>
        <p:spPr>
          <a:xfrm flipH="1">
            <a:off x="11430" y="22860"/>
            <a:ext cx="1075055" cy="806450"/>
          </a:xfrm>
          <a:prstGeom prst="rect">
            <a:avLst/>
          </a:prstGeom>
        </p:spPr>
      </p:pic>
      <p:sp>
        <p:nvSpPr>
          <p:cNvPr id="82" name="文本框 81"/>
          <p:cNvSpPr txBox="1"/>
          <p:nvPr>
            <p:custDataLst>
              <p:tags r:id="rId47"/>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Times New Roman" panose="02020603050405020304" charset="0"/>
                <a:ea typeface="微软雅黑" panose="020B0503020204020204" charset="-122"/>
                <a:cs typeface="Arial" panose="020B0604020202020204" pitchFamily="34" charset="0"/>
                <a:sym typeface="+mn-ea"/>
              </a:rPr>
              <a:t>历史发展</a:t>
            </a:r>
            <a:endParaRPr lang="zh-CN" altLang="en-US" sz="3200" b="1">
              <a:solidFill>
                <a:srgbClr val="4472C4"/>
              </a:solidFill>
              <a:latin typeface="Times New Roman" panose="02020603050405020304" charset="0"/>
              <a:ea typeface="微软雅黑" panose="020B0503020204020204" charset="-122"/>
              <a:cs typeface="Arial" panose="020B0604020202020204" pitchFamily="34" charset="0"/>
              <a:sym typeface="+mn-ea"/>
            </a:endParaRPr>
          </a:p>
        </p:txBody>
      </p:sp>
      <p:sp>
        <p:nvSpPr>
          <p:cNvPr id="50" name="序号"/>
          <p:cNvSpPr txBox="1"/>
          <p:nvPr>
            <p:custDataLst>
              <p:tags r:id="rId48"/>
            </p:custDataLst>
          </p:nvPr>
        </p:nvSpPr>
        <p:spPr>
          <a:xfrm>
            <a:off x="3244305" y="2394424"/>
            <a:ext cx="380410" cy="380414"/>
          </a:xfrm>
          <a:prstGeom prst="ellipse">
            <a:avLst/>
          </a:prstGeom>
          <a:gradFill>
            <a:gsLst>
              <a:gs pos="30000">
                <a:schemeClr val="accent1">
                  <a:lumMod val="60000"/>
                  <a:lumOff val="40000"/>
                  <a:alpha val="100000"/>
                </a:schemeClr>
              </a:gs>
              <a:gs pos="100000">
                <a:schemeClr val="accent1"/>
              </a:gs>
            </a:gsLst>
            <a:lin ang="2700000" scaled="0"/>
          </a:gradFill>
        </p:spPr>
        <p:txBody>
          <a:bodyPr wrap="none" lIns="0" tIns="0" rIns="0" bIns="0" rtlCol="0" anchor="ctr" anchorCtr="0">
            <a:noAutofit/>
          </a:bodyPr>
          <a:p>
            <a:pPr algn="ctr">
              <a:lnSpc>
                <a:spcPct val="100000"/>
              </a:lnSpc>
            </a:pPr>
            <a:r>
              <a:rPr lang="en-US" sz="1600" b="1" dirty="0">
                <a:solidFill>
                  <a:schemeClr val="lt1">
                    <a:lumMod val="100000"/>
                  </a:schemeClr>
                </a:solidFill>
                <a:latin typeface="+mn-ea"/>
                <a:cs typeface="Times New Roman" panose="02020603050405020304" charset="0"/>
                <a:sym typeface="+mn-ea"/>
              </a:rPr>
              <a:t>03</a:t>
            </a:r>
            <a:endParaRPr lang="en-US" sz="1600" b="1" dirty="0">
              <a:solidFill>
                <a:schemeClr val="lt1">
                  <a:lumMod val="100000"/>
                </a:schemeClr>
              </a:solidFill>
              <a:latin typeface="+mn-ea"/>
              <a:cs typeface="Times New Roman" panose="02020603050405020304" charset="0"/>
              <a:sym typeface="+mn-ea"/>
            </a:endParaRPr>
          </a:p>
        </p:txBody>
      </p:sp>
      <p:sp>
        <p:nvSpPr>
          <p:cNvPr id="3" name="右箭头 2"/>
          <p:cNvSpPr/>
          <p:nvPr/>
        </p:nvSpPr>
        <p:spPr>
          <a:xfrm>
            <a:off x="1624965" y="5897880"/>
            <a:ext cx="8784590" cy="51435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49"/>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p:nvPr>
            <p:ph idx="1"/>
          </p:nvPr>
        </p:nvSpPr>
        <p:spPr>
          <a:xfrm>
            <a:off x="405130" y="1496060"/>
            <a:ext cx="7301865" cy="4523105"/>
          </a:xfrm>
        </p:spPr>
        <p:txBody>
          <a:bodyPr>
            <a:noAutofit/>
          </a:bodyPr>
          <a:p>
            <a:pPr>
              <a:lnSpc>
                <a:spcPct val="150000"/>
              </a:lnSpc>
              <a:spcAft>
                <a:spcPts val="0"/>
              </a:spcAft>
            </a:pP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MEP</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：应用电或磁刺激皮层运动区产生的兴奋通过下行传导径路，使脊髓前角细胞或周围神经运动纤维去极化，在相应肌肉或神经表面记录到的电位。</a:t>
            </a:r>
            <a:endPar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endParaRPr>
          </a:p>
          <a:p>
            <a:pPr lvl="1">
              <a:lnSpc>
                <a:spcPct val="150000"/>
              </a:lnSpc>
              <a:spcAft>
                <a:spcPts val="0"/>
              </a:spcAft>
            </a:pP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潜伏期（</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A</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）、幅值（</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B</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）、波形</a:t>
            </a:r>
            <a:endPar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endParaRPr>
          </a:p>
          <a:p>
            <a:pPr lvl="1">
              <a:lnSpc>
                <a:spcPct val="150000"/>
              </a:lnSpc>
              <a:spcAft>
                <a:spcPts val="0"/>
              </a:spcAft>
            </a:pP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作用：可用于检测运动神经系统的完整性；可用于测定</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TMS</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刺激中</a:t>
            </a:r>
            <a:r>
              <a:rPr lang="zh-CN" altLang="en-US" sz="1800" b="1">
                <a:solidFill>
                  <a:schemeClr val="tx1"/>
                </a:solidFill>
                <a:latin typeface="微软雅黑" panose="020B0503020204020204" charset="-122"/>
                <a:ea typeface="微软雅黑" panose="020B0503020204020204" charset="-122"/>
                <a:cs typeface="微软雅黑" panose="020B0503020204020204" charset="-122"/>
                <a:sym typeface="+mn-ea"/>
              </a:rPr>
              <a:t>运动阈值</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endParaRPr>
          </a:p>
          <a:p>
            <a:pPr lvl="1">
              <a:lnSpc>
                <a:spcPct val="150000"/>
              </a:lnSpc>
              <a:spcAft>
                <a:spcPts val="0"/>
              </a:spcAft>
            </a:pP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方法：</a:t>
            </a:r>
            <a:endPar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endParaRPr>
          </a:p>
          <a:p>
            <a:pPr lvl="2">
              <a:lnSpc>
                <a:spcPct val="150000"/>
              </a:lnSpc>
              <a:spcAft>
                <a:spcPts val="0"/>
              </a:spcAft>
            </a:pP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1</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、连接采集运动诱发电位导线</a:t>
            </a:r>
            <a:endPar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endParaRPr>
          </a:p>
          <a:p>
            <a:pPr lvl="2">
              <a:lnSpc>
                <a:spcPct val="150000"/>
              </a:lnSpc>
              <a:spcAft>
                <a:spcPts val="0"/>
              </a:spcAft>
            </a:pP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2</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、确定刺激部位</a:t>
            </a:r>
            <a:endPar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endParaRPr>
          </a:p>
          <a:p>
            <a:pPr lvl="2">
              <a:lnSpc>
                <a:spcPct val="150000"/>
              </a:lnSpc>
              <a:spcAft>
                <a:spcPts val="0"/>
              </a:spcAft>
            </a:pP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3</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、调节刺激强度，观察波形数值确定阈值</a:t>
            </a:r>
            <a:endPar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实操与应用</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pic>
        <p:nvPicPr>
          <p:cNvPr id="2" name="图片 1"/>
          <p:cNvPicPr>
            <a:picLocks noChangeAspect="1"/>
          </p:cNvPicPr>
          <p:nvPr/>
        </p:nvPicPr>
        <p:blipFill>
          <a:blip r:embed="rId3"/>
          <a:stretch>
            <a:fillRect/>
          </a:stretch>
        </p:blipFill>
        <p:spPr>
          <a:xfrm>
            <a:off x="8280400" y="852170"/>
            <a:ext cx="2823845" cy="2576830"/>
          </a:xfrm>
          <a:prstGeom prst="rect">
            <a:avLst/>
          </a:prstGeom>
        </p:spPr>
      </p:pic>
      <p:pic>
        <p:nvPicPr>
          <p:cNvPr id="4" name="图片 3"/>
          <p:cNvPicPr>
            <a:picLocks noChangeAspect="1"/>
          </p:cNvPicPr>
          <p:nvPr/>
        </p:nvPicPr>
        <p:blipFill>
          <a:blip r:embed="rId4"/>
          <a:stretch>
            <a:fillRect/>
          </a:stretch>
        </p:blipFill>
        <p:spPr>
          <a:xfrm>
            <a:off x="8280400" y="5057140"/>
            <a:ext cx="2731770" cy="1800860"/>
          </a:xfrm>
          <a:prstGeom prst="rect">
            <a:avLst/>
          </a:prstGeom>
        </p:spPr>
      </p:pic>
      <p:pic>
        <p:nvPicPr>
          <p:cNvPr id="5" name="图片 4"/>
          <p:cNvPicPr>
            <a:picLocks noChangeAspect="1"/>
          </p:cNvPicPr>
          <p:nvPr/>
        </p:nvPicPr>
        <p:blipFill>
          <a:blip r:embed="rId5"/>
          <a:stretch>
            <a:fillRect/>
          </a:stretch>
        </p:blipFill>
        <p:spPr>
          <a:xfrm>
            <a:off x="8341360" y="2833370"/>
            <a:ext cx="2762885" cy="2223770"/>
          </a:xfrm>
          <a:prstGeom prst="rect">
            <a:avLst/>
          </a:prstGeom>
        </p:spPr>
      </p:pic>
    </p:spTree>
    <p:custDataLst>
      <p:tags r:id="rId6"/>
    </p:custData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实操与应用</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
        <p:nvSpPr>
          <p:cNvPr id="2" name="内容占位符 2"/>
          <p:cNvSpPr>
            <a:spLocks noGrp="1"/>
          </p:cNvSpPr>
          <p:nvPr/>
        </p:nvSpPr>
        <p:spPr>
          <a:xfrm>
            <a:off x="404495" y="522605"/>
            <a:ext cx="11045190" cy="5357495"/>
          </a:xfrm>
          <a:prstGeom prst="rect">
            <a:avLst/>
          </a:prstGeom>
        </p:spPr>
        <p:txBody>
          <a:bodyPr vert="horz" lIns="90000" tIns="46800" rIns="90000" bIns="46800" rtlCol="0">
            <a:no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sz="2400">
              <a:solidFill>
                <a:schemeClr val="tx1"/>
              </a:solidFill>
              <a:latin typeface="微软雅黑" panose="020B0503020204020204" charset="-122"/>
              <a:ea typeface="微软雅黑" panose="020B0503020204020204" charset="-122"/>
              <a:cs typeface="微软雅黑" panose="020B0503020204020204" charset="-122"/>
            </a:endParaRPr>
          </a:p>
          <a:p>
            <a:pPr lvl="0">
              <a:lnSpc>
                <a:spcPct val="150000"/>
              </a:lnSpc>
            </a:pPr>
            <a:r>
              <a:rPr lang="en-US" altLang="zh-CN" sz="2400">
                <a:solidFill>
                  <a:schemeClr val="tx1"/>
                </a:solidFill>
                <a:latin typeface="微软雅黑" panose="020B0503020204020204" charset="-122"/>
                <a:ea typeface="微软雅黑" panose="020B0503020204020204" charset="-122"/>
                <a:cs typeface="微软雅黑" panose="020B0503020204020204" charset="-122"/>
              </a:rPr>
              <a:t>MT</a:t>
            </a:r>
            <a:endParaRPr lang="zh-CN" altLang="en-US" sz="24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静息运动阈值（</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RMT</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endParaRPr>
          </a:p>
          <a:p>
            <a:pPr lvl="2">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测量方法：</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marL="914400" lvl="2" indent="0">
              <a:lnSpc>
                <a:spcPct val="150000"/>
              </a:lnSpc>
              <a:buNone/>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靶肌完全处于放松下，</a:t>
            </a:r>
            <a:r>
              <a:rPr lang="en-US" altLang="zh-CN" sz="2000">
                <a:solidFill>
                  <a:schemeClr val="tx1"/>
                </a:solidFill>
                <a:latin typeface="微软雅黑" panose="020B0503020204020204" charset="-122"/>
                <a:ea typeface="微软雅黑" panose="020B0503020204020204" charset="-122"/>
                <a:cs typeface="微软雅黑" panose="020B0503020204020204" charset="-122"/>
              </a:rPr>
              <a:t>10</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次中</a:t>
            </a:r>
            <a:r>
              <a:rPr lang="en-US" altLang="zh-CN" sz="2000">
                <a:solidFill>
                  <a:schemeClr val="tx1"/>
                </a:solidFill>
                <a:latin typeface="微软雅黑" panose="020B0503020204020204" charset="-122"/>
                <a:ea typeface="微软雅黑" panose="020B0503020204020204" charset="-122"/>
                <a:cs typeface="微软雅黑" panose="020B0503020204020204" charset="-122"/>
              </a:rPr>
              <a:t>5</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次产生大于</a:t>
            </a:r>
            <a:r>
              <a:rPr lang="en-US" altLang="zh-CN" sz="2000">
                <a:solidFill>
                  <a:schemeClr val="tx1"/>
                </a:solidFill>
                <a:latin typeface="微软雅黑" panose="020B0503020204020204" charset="-122"/>
                <a:ea typeface="微软雅黑" panose="020B0503020204020204" charset="-122"/>
                <a:cs typeface="微软雅黑" panose="020B0503020204020204" charset="-122"/>
              </a:rPr>
              <a:t>50μV</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活动运动阈值（</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AMT</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endParaRPr>
          </a:p>
          <a:p>
            <a:pPr lvl="2">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测量方法：</a:t>
            </a:r>
            <a:endPar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endParaRPr>
          </a:p>
          <a:p>
            <a:pPr marL="914400" lvl="2" indent="0">
              <a:lnSpc>
                <a:spcPct val="150000"/>
              </a:lnSpc>
              <a:buNone/>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让靶肌轻微收缩（</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10-20%</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10</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次中</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5</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次产生大于</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50μV</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endParaRPr>
          </a:p>
          <a:p>
            <a:pPr lvl="0">
              <a:lnSpc>
                <a:spcPct val="150000"/>
              </a:lnSpc>
            </a:pPr>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RMT≈1.2*AMT</a:t>
            </a:r>
            <a:endPar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pic>
        <p:nvPicPr>
          <p:cNvPr id="5" name="图片 4"/>
          <p:cNvPicPr>
            <a:picLocks noChangeAspect="1"/>
          </p:cNvPicPr>
          <p:nvPr/>
        </p:nvPicPr>
        <p:blipFill>
          <a:blip r:embed="rId3"/>
          <a:stretch>
            <a:fillRect/>
          </a:stretch>
        </p:blipFill>
        <p:spPr>
          <a:xfrm>
            <a:off x="8341995" y="1283335"/>
            <a:ext cx="3498850" cy="2816225"/>
          </a:xfrm>
          <a:prstGeom prst="rect">
            <a:avLst/>
          </a:prstGeom>
        </p:spPr>
      </p:pic>
      <p:pic>
        <p:nvPicPr>
          <p:cNvPr id="6" name="图片 5"/>
          <p:cNvPicPr>
            <a:picLocks noChangeAspect="1"/>
          </p:cNvPicPr>
          <p:nvPr/>
        </p:nvPicPr>
        <p:blipFill>
          <a:blip r:embed="rId4"/>
          <a:stretch>
            <a:fillRect/>
          </a:stretch>
        </p:blipFill>
        <p:spPr>
          <a:xfrm>
            <a:off x="8406130" y="4099560"/>
            <a:ext cx="3434715" cy="2264410"/>
          </a:xfrm>
          <a:prstGeom prst="rect">
            <a:avLst/>
          </a:prstGeom>
        </p:spPr>
      </p:pic>
    </p:spTree>
    <p:custDataLst>
      <p:tags r:id="rId5"/>
    </p:custData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实操与应用</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
        <p:nvSpPr>
          <p:cNvPr id="2" name="内容占位符 2"/>
          <p:cNvSpPr>
            <a:spLocks noGrp="1"/>
          </p:cNvSpPr>
          <p:nvPr/>
        </p:nvSpPr>
        <p:spPr>
          <a:xfrm>
            <a:off x="705485" y="829310"/>
            <a:ext cx="8890000" cy="5357495"/>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a:solidFill>
                <a:schemeClr val="tx1"/>
              </a:solidFill>
              <a:latin typeface="微软雅黑" panose="020B0503020204020204" charset="-122"/>
              <a:ea typeface="微软雅黑" panose="020B0503020204020204" charset="-122"/>
              <a:cs typeface="微软雅黑" panose="020B0503020204020204" charset="-122"/>
            </a:endParaRPr>
          </a:p>
          <a:p>
            <a:pPr lvl="0">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rPr>
              <a:t>中枢运动传导时间</a:t>
            </a:r>
            <a:endParaRPr lang="zh-CN" altLang="en-US" sz="20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altLang="en-US" sz="1800">
                <a:solidFill>
                  <a:schemeClr val="tx1"/>
                </a:solidFill>
                <a:latin typeface="微软雅黑" panose="020B0503020204020204" charset="-122"/>
                <a:ea typeface="微软雅黑" panose="020B0503020204020204" charset="-122"/>
                <a:cs typeface="微软雅黑" panose="020B0503020204020204" charset="-122"/>
              </a:rPr>
              <a:t>皮层刺激引起肌肉收缩的潜伏期减去</a:t>
            </a:r>
            <a:r>
              <a:rPr lang="en-US" altLang="zh-CN" sz="1800">
                <a:solidFill>
                  <a:schemeClr val="tx1"/>
                </a:solidFill>
                <a:latin typeface="微软雅黑" panose="020B0503020204020204" charset="-122"/>
                <a:ea typeface="微软雅黑" panose="020B0503020204020204" charset="-122"/>
                <a:cs typeface="微软雅黑" panose="020B0503020204020204" charset="-122"/>
              </a:rPr>
              <a:t>C7</a:t>
            </a:r>
            <a:r>
              <a:rPr lang="zh-CN" altLang="en-US" sz="1800">
                <a:solidFill>
                  <a:schemeClr val="tx1"/>
                </a:solidFill>
                <a:latin typeface="微软雅黑" panose="020B0503020204020204" charset="-122"/>
                <a:ea typeface="微软雅黑" panose="020B0503020204020204" charset="-122"/>
                <a:cs typeface="微软雅黑" panose="020B0503020204020204" charset="-122"/>
              </a:rPr>
              <a:t>处刺激至肌肉收缩的潜伏期。</a:t>
            </a:r>
            <a:endParaRPr lang="zh-CN" altLang="en-US" sz="1800">
              <a:solidFill>
                <a:schemeClr val="tx1"/>
              </a:solidFill>
              <a:latin typeface="微软雅黑" panose="020B0503020204020204" charset="-122"/>
              <a:ea typeface="微软雅黑" panose="020B0503020204020204" charset="-122"/>
              <a:cs typeface="微软雅黑" panose="020B0503020204020204" charset="-122"/>
            </a:endParaRPr>
          </a:p>
          <a:p>
            <a:pPr lvl="1">
              <a:lnSpc>
                <a:spcPct val="150000"/>
              </a:lnSpc>
            </a:pPr>
            <a:r>
              <a:rPr lang="zh-CN" sz="1800">
                <a:solidFill>
                  <a:schemeClr val="tx1"/>
                </a:solidFill>
                <a:latin typeface="微软雅黑" panose="020B0503020204020204" charset="-122"/>
                <a:ea typeface="微软雅黑" panose="020B0503020204020204" charset="-122"/>
                <a:cs typeface="微软雅黑" panose="020B0503020204020204" charset="-122"/>
                <a:sym typeface="+mn-ea"/>
              </a:rPr>
              <a:t>可用于检查皮质脊髓束的损伤情况。</a:t>
            </a:r>
            <a:endParaRPr lang="zh-CN" sz="1800">
              <a:solidFill>
                <a:schemeClr val="tx1"/>
              </a:solidFill>
              <a:latin typeface="微软雅黑" panose="020B0503020204020204" charset="-122"/>
              <a:ea typeface="微软雅黑" panose="020B0503020204020204" charset="-122"/>
              <a:cs typeface="微软雅黑" panose="020B0503020204020204" charset="-122"/>
              <a:sym typeface="+mn-ea"/>
            </a:endParaRPr>
          </a:p>
          <a:p>
            <a:pPr lvl="1">
              <a:lnSpc>
                <a:spcPct val="150000"/>
              </a:lnSpc>
            </a:pPr>
            <a:endParaRPr lang="zh-CN" sz="1800">
              <a:solidFill>
                <a:schemeClr val="tx1"/>
              </a:solidFill>
              <a:latin typeface="微软雅黑" panose="020B0503020204020204" charset="-122"/>
              <a:ea typeface="微软雅黑" panose="020B0503020204020204" charset="-122"/>
              <a:cs typeface="微软雅黑" panose="020B0503020204020204" charset="-122"/>
              <a:sym typeface="+mn-ea"/>
            </a:endParaRPr>
          </a:p>
          <a:p>
            <a:pPr lvl="0">
              <a:lnSpc>
                <a:spcPct val="150000"/>
              </a:lnSpc>
            </a:pPr>
            <a:r>
              <a:rPr lang="zh-CN" sz="2000">
                <a:solidFill>
                  <a:schemeClr val="tx1"/>
                </a:solidFill>
                <a:latin typeface="微软雅黑" panose="020B0503020204020204" charset="-122"/>
                <a:ea typeface="微软雅黑" panose="020B0503020204020204" charset="-122"/>
                <a:cs typeface="微软雅黑" panose="020B0503020204020204" charset="-122"/>
                <a:sym typeface="+mn-ea"/>
              </a:rPr>
              <a:t>皮质静息期（</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C</a:t>
            </a:r>
            <a:r>
              <a:rPr lang="zh-CN" sz="200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sz="2000">
              <a:solidFill>
                <a:schemeClr val="tx1"/>
              </a:solidFill>
              <a:latin typeface="微软雅黑" panose="020B0503020204020204" charset="-122"/>
              <a:ea typeface="微软雅黑" panose="020B0503020204020204" charset="-122"/>
              <a:cs typeface="微软雅黑" panose="020B0503020204020204" charset="-122"/>
              <a:sym typeface="+mn-ea"/>
            </a:endParaRPr>
          </a:p>
          <a:p>
            <a:pPr lvl="1">
              <a:lnSpc>
                <a:spcPct val="150000"/>
              </a:lnSpc>
            </a:pPr>
            <a:r>
              <a:rPr lang="zh-CN" sz="1775">
                <a:solidFill>
                  <a:schemeClr val="tx1"/>
                </a:solidFill>
                <a:latin typeface="微软雅黑" panose="020B0503020204020204" charset="-122"/>
                <a:ea typeface="微软雅黑" panose="020B0503020204020204" charset="-122"/>
                <a:cs typeface="微软雅黑" panose="020B0503020204020204" charset="-122"/>
                <a:sym typeface="+mn-ea"/>
              </a:rPr>
              <a:t>作用：可用于长持续皮层兴奋性和抑制性中间神经元活性。</a:t>
            </a:r>
            <a:endParaRPr lang="zh-CN" sz="1775">
              <a:solidFill>
                <a:schemeClr val="tx1"/>
              </a:solidFill>
              <a:latin typeface="微软雅黑" panose="020B0503020204020204" charset="-122"/>
              <a:ea typeface="微软雅黑" panose="020B0503020204020204" charset="-122"/>
              <a:cs typeface="微软雅黑" panose="020B0503020204020204" charset="-122"/>
              <a:sym typeface="+mn-ea"/>
            </a:endParaRPr>
          </a:p>
          <a:p>
            <a:pPr lvl="1">
              <a:lnSpc>
                <a:spcPct val="150000"/>
              </a:lnSpc>
            </a:pPr>
            <a:r>
              <a:rPr lang="zh-CN" sz="1800">
                <a:solidFill>
                  <a:schemeClr val="tx1"/>
                </a:solidFill>
                <a:latin typeface="微软雅黑" panose="020B0503020204020204" charset="-122"/>
                <a:ea typeface="微软雅黑" panose="020B0503020204020204" charset="-122"/>
                <a:cs typeface="微软雅黑" panose="020B0503020204020204" charset="-122"/>
                <a:sym typeface="+mn-ea"/>
              </a:rPr>
              <a:t>测量：靶区肌肉收紧，如拇指展肌收紧，刺激运动皮层，</a:t>
            </a:r>
            <a:endParaRPr lang="zh-CN" sz="1800">
              <a:solidFill>
                <a:schemeClr val="tx1"/>
              </a:solidFill>
              <a:latin typeface="微软雅黑" panose="020B0503020204020204" charset="-122"/>
              <a:ea typeface="微软雅黑" panose="020B0503020204020204" charset="-122"/>
              <a:cs typeface="微软雅黑" panose="020B0503020204020204" charset="-122"/>
              <a:sym typeface="+mn-ea"/>
            </a:endParaRPr>
          </a:p>
          <a:p>
            <a:pPr marL="457200" lvl="1" indent="0">
              <a:lnSpc>
                <a:spcPct val="150000"/>
              </a:lnSpc>
              <a:buNone/>
            </a:pPr>
            <a:r>
              <a:rPr lang="zh-CN" sz="1800">
                <a:solidFill>
                  <a:schemeClr val="tx1"/>
                </a:solidFill>
                <a:latin typeface="微软雅黑" panose="020B0503020204020204" charset="-122"/>
                <a:ea typeface="微软雅黑" panose="020B0503020204020204" charset="-122"/>
                <a:cs typeface="微软雅黑" panose="020B0503020204020204" charset="-122"/>
                <a:sym typeface="+mn-ea"/>
              </a:rPr>
              <a:t>收集到</a:t>
            </a:r>
            <a:r>
              <a:rPr lang="en-US" altLang="zh-CN" sz="1800">
                <a:solidFill>
                  <a:schemeClr val="tx1"/>
                </a:solidFill>
                <a:latin typeface="微软雅黑" panose="020B0503020204020204" charset="-122"/>
                <a:ea typeface="微软雅黑" panose="020B0503020204020204" charset="-122"/>
                <a:cs typeface="微软雅黑" panose="020B0503020204020204" charset="-122"/>
                <a:sym typeface="+mn-ea"/>
              </a:rPr>
              <a:t>C</a:t>
            </a:r>
            <a:r>
              <a:rPr lang="zh-CN" altLang="en-US" sz="1800">
                <a:solidFill>
                  <a:schemeClr val="tx1"/>
                </a:solidFill>
                <a:latin typeface="微软雅黑" panose="020B0503020204020204" charset="-122"/>
                <a:ea typeface="微软雅黑" panose="020B0503020204020204" charset="-122"/>
                <a:cs typeface="微软雅黑" panose="020B0503020204020204" charset="-122"/>
                <a:sym typeface="+mn-ea"/>
              </a:rPr>
              <a:t>段信号。</a:t>
            </a:r>
            <a:endParaRPr lang="zh-CN" sz="1800">
              <a:solidFill>
                <a:schemeClr val="tx1"/>
              </a:solidFill>
              <a:latin typeface="微软雅黑" panose="020B0503020204020204" charset="-122"/>
              <a:ea typeface="微软雅黑" panose="020B0503020204020204" charset="-122"/>
              <a:cs typeface="微软雅黑" panose="020B0503020204020204" charset="-122"/>
              <a:sym typeface="+mn-ea"/>
            </a:endParaRPr>
          </a:p>
          <a:p>
            <a:pPr marL="914400" lvl="2" indent="0">
              <a:lnSpc>
                <a:spcPct val="150000"/>
              </a:lnSpc>
              <a:buNone/>
            </a:pPr>
            <a:endParaRPr lang="zh-CN">
              <a:solidFill>
                <a:schemeClr val="tx1"/>
              </a:solidFill>
              <a:latin typeface="微软雅黑" panose="020B0503020204020204" charset="-122"/>
              <a:ea typeface="微软雅黑" panose="020B0503020204020204" charset="-122"/>
              <a:cs typeface="微软雅黑" panose="020B0503020204020204" charset="-122"/>
              <a:sym typeface="+mn-ea"/>
            </a:endParaRPr>
          </a:p>
          <a:p>
            <a:pPr lvl="1">
              <a:lnSpc>
                <a:spcPct val="150000"/>
              </a:lnSpc>
            </a:pPr>
            <a:endParaRPr lang="zh-CN">
              <a:solidFill>
                <a:schemeClr val="tx1"/>
              </a:solidFill>
              <a:latin typeface="微软雅黑" panose="020B0503020204020204" charset="-122"/>
              <a:ea typeface="微软雅黑" panose="020B0503020204020204" charset="-122"/>
              <a:cs typeface="微软雅黑" panose="020B0503020204020204" charset="-122"/>
              <a:sym typeface="+mn-ea"/>
            </a:endParaRPr>
          </a:p>
        </p:txBody>
      </p:sp>
      <p:pic>
        <p:nvPicPr>
          <p:cNvPr id="3" name="图片 2"/>
          <p:cNvPicPr>
            <a:picLocks noChangeAspect="1"/>
          </p:cNvPicPr>
          <p:nvPr/>
        </p:nvPicPr>
        <p:blipFill>
          <a:blip r:embed="rId3"/>
          <a:stretch>
            <a:fillRect/>
          </a:stretch>
        </p:blipFill>
        <p:spPr>
          <a:xfrm>
            <a:off x="10358755" y="1061085"/>
            <a:ext cx="1699895" cy="5669280"/>
          </a:xfrm>
          <a:prstGeom prst="rect">
            <a:avLst/>
          </a:prstGeom>
        </p:spPr>
      </p:pic>
      <p:cxnSp>
        <p:nvCxnSpPr>
          <p:cNvPr id="4" name="直接箭头连接符 3"/>
          <p:cNvCxnSpPr/>
          <p:nvPr/>
        </p:nvCxnSpPr>
        <p:spPr>
          <a:xfrm flipH="1">
            <a:off x="11597005" y="2078990"/>
            <a:ext cx="646430" cy="83820"/>
          </a:xfrm>
          <a:prstGeom prst="straightConnector1">
            <a:avLst/>
          </a:prstGeom>
          <a:ln w="38100">
            <a:solidFill>
              <a:srgbClr val="FF0000"/>
            </a:solidFill>
            <a:tailEnd type="arrow"/>
          </a:ln>
        </p:spPr>
        <p:style>
          <a:lnRef idx="2">
            <a:schemeClr val="accent1"/>
          </a:lnRef>
          <a:fillRef idx="0">
            <a:srgbClr val="FFFFFF"/>
          </a:fillRef>
          <a:effectRef idx="0">
            <a:srgbClr val="FFFFFF"/>
          </a:effectRef>
          <a:fontRef idx="minor">
            <a:schemeClr val="tx1"/>
          </a:fontRef>
        </p:style>
      </p:cxnSp>
      <p:pic>
        <p:nvPicPr>
          <p:cNvPr id="7" name="图片 6"/>
          <p:cNvPicPr>
            <a:picLocks noChangeAspect="1"/>
          </p:cNvPicPr>
          <p:nvPr/>
        </p:nvPicPr>
        <p:blipFill>
          <a:blip r:embed="rId4"/>
          <a:stretch>
            <a:fillRect/>
          </a:stretch>
        </p:blipFill>
        <p:spPr>
          <a:xfrm>
            <a:off x="7912735" y="4761230"/>
            <a:ext cx="2446020" cy="1969135"/>
          </a:xfrm>
          <a:prstGeom prst="rect">
            <a:avLst/>
          </a:prstGeom>
        </p:spPr>
      </p:pic>
    </p:spTree>
    <p:custDataLst>
      <p:tags r:id="rId5"/>
    </p:custData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实操与应用</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pic>
        <p:nvPicPr>
          <p:cNvPr id="3" name="图片 2"/>
          <p:cNvPicPr>
            <a:picLocks noChangeAspect="1"/>
          </p:cNvPicPr>
          <p:nvPr/>
        </p:nvPicPr>
        <p:blipFill>
          <a:blip r:embed="rId3"/>
          <a:stretch>
            <a:fillRect/>
          </a:stretch>
        </p:blipFill>
        <p:spPr>
          <a:xfrm>
            <a:off x="9399270" y="1011555"/>
            <a:ext cx="1699895" cy="5669280"/>
          </a:xfrm>
          <a:prstGeom prst="rect">
            <a:avLst/>
          </a:prstGeom>
        </p:spPr>
      </p:pic>
      <p:pic>
        <p:nvPicPr>
          <p:cNvPr id="5" name="图片 4"/>
          <p:cNvPicPr>
            <a:picLocks noChangeAspect="1"/>
          </p:cNvPicPr>
          <p:nvPr/>
        </p:nvPicPr>
        <p:blipFill>
          <a:blip r:embed="rId4"/>
          <a:stretch>
            <a:fillRect/>
          </a:stretch>
        </p:blipFill>
        <p:spPr>
          <a:xfrm>
            <a:off x="692785" y="908050"/>
            <a:ext cx="8496300" cy="5876925"/>
          </a:xfrm>
          <a:prstGeom prst="rect">
            <a:avLst/>
          </a:prstGeom>
        </p:spPr>
      </p:pic>
    </p:spTree>
    <p:custDataLst>
      <p:tags r:id="rId5"/>
    </p:custData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实操与应用</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
        <p:nvSpPr>
          <p:cNvPr id="2" name="内容占位符 2"/>
          <p:cNvSpPr>
            <a:spLocks noGrp="1"/>
          </p:cNvSpPr>
          <p:nvPr/>
        </p:nvSpPr>
        <p:spPr>
          <a:xfrm>
            <a:off x="705485" y="619760"/>
            <a:ext cx="10741660" cy="5357495"/>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sz="2400">
              <a:solidFill>
                <a:schemeClr val="tx1"/>
              </a:solidFill>
              <a:latin typeface="微软雅黑" panose="020B0503020204020204" charset="-122"/>
              <a:ea typeface="微软雅黑" panose="020B0503020204020204" charset="-122"/>
              <a:cs typeface="微软雅黑" panose="020B0503020204020204" charset="-122"/>
            </a:endParaRPr>
          </a:p>
          <a:p>
            <a:pPr lvl="0">
              <a:lnSpc>
                <a:spcPct val="150000"/>
              </a:lnSpc>
            </a:pPr>
            <a:r>
              <a:rPr lang="zh-CN" sz="2400">
                <a:solidFill>
                  <a:schemeClr val="tx1"/>
                </a:solidFill>
                <a:latin typeface="微软雅黑" panose="020B0503020204020204" charset="-122"/>
                <a:ea typeface="微软雅黑" panose="020B0503020204020204" charset="-122"/>
                <a:cs typeface="微软雅黑" panose="020B0503020204020204" charset="-122"/>
                <a:sym typeface="+mn-ea"/>
              </a:rPr>
              <a:t>同侧静息期</a:t>
            </a:r>
            <a:r>
              <a:rPr lang="en-US" altLang="zh-CN" sz="2400">
                <a:solidFill>
                  <a:schemeClr val="tx1"/>
                </a:solidFill>
                <a:latin typeface="微软雅黑" panose="020B0503020204020204" charset="-122"/>
                <a:ea typeface="微软雅黑" panose="020B0503020204020204" charset="-122"/>
                <a:cs typeface="微软雅黑" panose="020B0503020204020204" charset="-122"/>
                <a:sym typeface="+mn-ea"/>
              </a:rPr>
              <a:t>ISP</a:t>
            </a:r>
            <a:endParaRPr lang="zh-CN" sz="2400">
              <a:solidFill>
                <a:schemeClr val="tx1"/>
              </a:solidFill>
              <a:latin typeface="微软雅黑" panose="020B0503020204020204" charset="-122"/>
              <a:ea typeface="微软雅黑" panose="020B0503020204020204" charset="-122"/>
              <a:cs typeface="微软雅黑" panose="020B0503020204020204" charset="-122"/>
              <a:sym typeface="+mn-ea"/>
            </a:endParaRPr>
          </a:p>
          <a:p>
            <a:pPr lvl="1">
              <a:lnSpc>
                <a:spcPct val="150000"/>
              </a:lnSpc>
            </a:pPr>
            <a:r>
              <a:rPr lang="zh-CN" sz="2000">
                <a:solidFill>
                  <a:schemeClr val="tx1"/>
                </a:solidFill>
                <a:latin typeface="微软雅黑" panose="020B0503020204020204" charset="-122"/>
                <a:ea typeface="微软雅黑" panose="020B0503020204020204" charset="-122"/>
                <a:cs typeface="微软雅黑" panose="020B0503020204020204" charset="-122"/>
                <a:sym typeface="+mn-ea"/>
              </a:rPr>
              <a:t>刺激一侧皮层使得同侧上肢处于</a:t>
            </a:r>
            <a:r>
              <a:rPr lang="zh-CN" sz="2000" u="sng">
                <a:solidFill>
                  <a:schemeClr val="tx1"/>
                </a:solidFill>
                <a:latin typeface="微软雅黑" panose="020B0503020204020204" charset="-122"/>
                <a:ea typeface="微软雅黑" panose="020B0503020204020204" charset="-122"/>
                <a:cs typeface="微软雅黑" panose="020B0503020204020204" charset="-122"/>
                <a:sym typeface="+mn-ea"/>
              </a:rPr>
              <a:t>等张收缩</a:t>
            </a:r>
            <a:r>
              <a:rPr lang="zh-CN" sz="2000">
                <a:solidFill>
                  <a:schemeClr val="tx1"/>
                </a:solidFill>
                <a:latin typeface="微软雅黑" panose="020B0503020204020204" charset="-122"/>
                <a:ea typeface="微软雅黑" panose="020B0503020204020204" charset="-122"/>
                <a:cs typeface="微软雅黑" panose="020B0503020204020204" charset="-122"/>
                <a:sym typeface="+mn-ea"/>
              </a:rPr>
              <a:t>的靶肌肌电活动短暂静息。</a:t>
            </a:r>
            <a:endParaRPr lang="zh-CN" sz="2000">
              <a:solidFill>
                <a:schemeClr val="tx1"/>
              </a:solidFill>
              <a:latin typeface="微软雅黑" panose="020B0503020204020204" charset="-122"/>
              <a:ea typeface="微软雅黑" panose="020B0503020204020204" charset="-122"/>
              <a:cs typeface="微软雅黑" panose="020B0503020204020204" charset="-122"/>
              <a:sym typeface="+mn-ea"/>
            </a:endParaRPr>
          </a:p>
          <a:p>
            <a:pPr lvl="1">
              <a:lnSpc>
                <a:spcPct val="150000"/>
              </a:lnSpc>
            </a:pPr>
            <a:r>
              <a:rPr lang="zh-CN" sz="2000">
                <a:solidFill>
                  <a:schemeClr val="tx1"/>
                </a:solidFill>
                <a:latin typeface="微软雅黑" panose="020B0503020204020204" charset="-122"/>
                <a:ea typeface="微软雅黑" panose="020B0503020204020204" charset="-122"/>
                <a:cs typeface="微软雅黑" panose="020B0503020204020204" charset="-122"/>
                <a:sym typeface="+mn-ea"/>
              </a:rPr>
              <a:t>胼胝体将</a:t>
            </a:r>
            <a:r>
              <a:rPr lang="en-US" altLang="zh-CN" sz="2000">
                <a:solidFill>
                  <a:schemeClr val="tx1"/>
                </a:solidFill>
                <a:latin typeface="微软雅黑" panose="020B0503020204020204" charset="-122"/>
                <a:ea typeface="微软雅黑" panose="020B0503020204020204" charset="-122"/>
                <a:cs typeface="微软雅黑" panose="020B0503020204020204" charset="-122"/>
                <a:sym typeface="+mn-ea"/>
              </a:rPr>
              <a:t>TMS</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诱发的皮层冲动传导至</a:t>
            </a:r>
            <a:r>
              <a:rPr lang="zh-CN" altLang="en-US" sz="2000">
                <a:solidFill>
                  <a:srgbClr val="FF0000"/>
                </a:solidFill>
                <a:latin typeface="微软雅黑" panose="020B0503020204020204" charset="-122"/>
                <a:ea typeface="微软雅黑" panose="020B0503020204020204" charset="-122"/>
                <a:cs typeface="微软雅黑" panose="020B0503020204020204" charset="-122"/>
                <a:sym typeface="+mn-ea"/>
              </a:rPr>
              <a:t>对侧运动皮层</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，产生</a:t>
            </a:r>
            <a:r>
              <a:rPr lang="zh-CN" altLang="en-US" sz="2000">
                <a:solidFill>
                  <a:srgbClr val="FF0000"/>
                </a:solidFill>
                <a:latin typeface="微软雅黑" panose="020B0503020204020204" charset="-122"/>
                <a:ea typeface="微软雅黑" panose="020B0503020204020204" charset="-122"/>
                <a:cs typeface="微软雅黑" panose="020B0503020204020204" charset="-122"/>
                <a:sym typeface="+mn-ea"/>
              </a:rPr>
              <a:t>经胼胝体抑制</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可用于衡量</a:t>
            </a:r>
            <a:r>
              <a:rPr lang="zh-CN" altLang="en-US" sz="2000">
                <a:solidFill>
                  <a:srgbClr val="FF0000"/>
                </a:solidFill>
                <a:latin typeface="微软雅黑" panose="020B0503020204020204" charset="-122"/>
                <a:ea typeface="微软雅黑" panose="020B0503020204020204" charset="-122"/>
                <a:cs typeface="微软雅黑" panose="020B0503020204020204" charset="-122"/>
                <a:sym typeface="+mn-ea"/>
              </a:rPr>
              <a:t>半球间抑制功能</a:t>
            </a:r>
            <a:r>
              <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rPr>
              <a:t>的表现，该功能在脑卒中后运动功能恢复有着重要意义。</a:t>
            </a:r>
            <a:endParaRPr lang="zh-CN" altLang="en-US" sz="200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pic>
        <p:nvPicPr>
          <p:cNvPr id="102" name="图片 101"/>
          <p:cNvPicPr/>
          <p:nvPr/>
        </p:nvPicPr>
        <p:blipFill>
          <a:blip r:embed="rId3"/>
          <a:stretch>
            <a:fillRect/>
          </a:stretch>
        </p:blipFill>
        <p:spPr>
          <a:xfrm>
            <a:off x="4008755" y="3840480"/>
            <a:ext cx="4312920" cy="2806065"/>
          </a:xfrm>
          <a:prstGeom prst="rect">
            <a:avLst/>
          </a:prstGeom>
          <a:noFill/>
          <a:ln w="9525">
            <a:noFill/>
          </a:ln>
        </p:spPr>
      </p:pic>
    </p:spTree>
    <p:custDataLst>
      <p:tags r:id="rId4"/>
    </p:custData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实操与应用</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
        <p:nvSpPr>
          <p:cNvPr id="2" name="内容占位符 2"/>
          <p:cNvSpPr>
            <a:spLocks noGrp="1"/>
          </p:cNvSpPr>
          <p:nvPr/>
        </p:nvSpPr>
        <p:spPr>
          <a:xfrm>
            <a:off x="705485" y="829310"/>
            <a:ext cx="10288270" cy="5357495"/>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a:solidFill>
                <a:schemeClr val="tx1"/>
              </a:solidFill>
              <a:latin typeface="Times New Roman" panose="02020603050405020304" charset="0"/>
              <a:ea typeface="楷体" panose="02010609060101010101" charset="-122"/>
              <a:cs typeface="Times New Roman" panose="02020603050405020304" charset="0"/>
            </a:endParaRPr>
          </a:p>
          <a:p>
            <a:pPr lvl="0">
              <a:lnSpc>
                <a:spcPct val="150000"/>
              </a:lnSpc>
            </a:pPr>
            <a:endParaRPr lang="zh-CN" altLang="en-US">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3" name="内容占位符 2"/>
          <p:cNvSpPr>
            <a:spLocks noGrp="1"/>
          </p:cNvSpPr>
          <p:nvPr/>
        </p:nvSpPr>
        <p:spPr>
          <a:xfrm>
            <a:off x="832485" y="755015"/>
            <a:ext cx="10288270" cy="5357495"/>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sz="2000">
              <a:solidFill>
                <a:schemeClr val="tx1"/>
              </a:solidFill>
              <a:latin typeface="Times New Roman" panose="02020603050405020304" charset="0"/>
              <a:ea typeface="楷体" panose="02010609060101010101" charset="-122"/>
              <a:cs typeface="Times New Roman" panose="02020603050405020304" charset="0"/>
            </a:endParaRPr>
          </a:p>
          <a:p>
            <a:pPr lvl="0">
              <a:lnSpc>
                <a:spcPct val="150000"/>
              </a:lnSpc>
            </a:pPr>
            <a:endParaRPr lang="zh-CN" altLang="en-US" sz="1600">
              <a:solidFill>
                <a:schemeClr val="tx1"/>
              </a:solidFill>
              <a:latin typeface="Times New Roman" panose="02020603050405020304" charset="0"/>
              <a:ea typeface="楷体" panose="02010609060101010101" charset="-122"/>
              <a:cs typeface="Times New Roman" panose="02020603050405020304" charset="0"/>
              <a:sym typeface="+mn-ea"/>
            </a:endParaRPr>
          </a:p>
        </p:txBody>
      </p:sp>
      <p:pic>
        <p:nvPicPr>
          <p:cNvPr id="105" name="图片 104"/>
          <p:cNvPicPr/>
          <p:nvPr/>
        </p:nvPicPr>
        <p:blipFill>
          <a:blip r:embed="rId3"/>
          <a:stretch>
            <a:fillRect/>
          </a:stretch>
        </p:blipFill>
        <p:spPr>
          <a:xfrm>
            <a:off x="705485" y="755015"/>
            <a:ext cx="4884420" cy="6149340"/>
          </a:xfrm>
          <a:prstGeom prst="rect">
            <a:avLst/>
          </a:prstGeom>
          <a:noFill/>
          <a:ln w="9525">
            <a:noFill/>
          </a:ln>
        </p:spPr>
      </p:pic>
      <p:sp>
        <p:nvSpPr>
          <p:cNvPr id="5" name="燕尾形箭头 4"/>
          <p:cNvSpPr/>
          <p:nvPr/>
        </p:nvSpPr>
        <p:spPr>
          <a:xfrm>
            <a:off x="5911215" y="2647315"/>
            <a:ext cx="654050" cy="1975485"/>
          </a:xfrm>
          <a:prstGeom prst="notched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同侧圆角矩形 5"/>
          <p:cNvSpPr/>
          <p:nvPr/>
        </p:nvSpPr>
        <p:spPr>
          <a:xfrm>
            <a:off x="7004050" y="1597025"/>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抑郁症</a:t>
            </a:r>
            <a:endParaRPr lang="zh-CN" altLang="en-US"/>
          </a:p>
        </p:txBody>
      </p:sp>
      <p:sp>
        <p:nvSpPr>
          <p:cNvPr id="7" name="同侧圆角矩形 6"/>
          <p:cNvSpPr/>
          <p:nvPr/>
        </p:nvSpPr>
        <p:spPr>
          <a:xfrm>
            <a:off x="7004050" y="2461260"/>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焦虑症</a:t>
            </a:r>
            <a:endParaRPr lang="zh-CN" altLang="en-US"/>
          </a:p>
        </p:txBody>
      </p:sp>
      <p:sp>
        <p:nvSpPr>
          <p:cNvPr id="8" name="同侧圆角矩形 7"/>
          <p:cNvSpPr/>
          <p:nvPr/>
        </p:nvSpPr>
        <p:spPr>
          <a:xfrm>
            <a:off x="7004050" y="3325495"/>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躯体形式</a:t>
            </a:r>
            <a:endParaRPr lang="zh-CN" altLang="en-US"/>
          </a:p>
          <a:p>
            <a:pPr algn="ctr"/>
            <a:r>
              <a:rPr lang="zh-CN" altLang="en-US"/>
              <a:t>障碍</a:t>
            </a:r>
            <a:endParaRPr lang="zh-CN" altLang="en-US"/>
          </a:p>
        </p:txBody>
      </p:sp>
      <p:sp>
        <p:nvSpPr>
          <p:cNvPr id="9" name="同侧圆角矩形 8"/>
          <p:cNvSpPr/>
          <p:nvPr/>
        </p:nvSpPr>
        <p:spPr>
          <a:xfrm>
            <a:off x="7004050" y="4189730"/>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睡眠障碍</a:t>
            </a:r>
            <a:endParaRPr lang="zh-CN" altLang="en-US"/>
          </a:p>
        </p:txBody>
      </p:sp>
      <p:sp>
        <p:nvSpPr>
          <p:cNvPr id="10" name="同侧圆角矩形 9"/>
          <p:cNvSpPr/>
          <p:nvPr/>
        </p:nvSpPr>
        <p:spPr>
          <a:xfrm>
            <a:off x="7004050" y="5053965"/>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脑梗死后</a:t>
            </a:r>
            <a:endParaRPr lang="zh-CN" altLang="en-US"/>
          </a:p>
          <a:p>
            <a:pPr algn="ctr"/>
            <a:r>
              <a:rPr lang="zh-CN" altLang="en-US"/>
              <a:t>运功障碍</a:t>
            </a:r>
            <a:endParaRPr lang="zh-CN" altLang="en-US"/>
          </a:p>
        </p:txBody>
      </p:sp>
      <p:sp>
        <p:nvSpPr>
          <p:cNvPr id="11" name="同侧圆角矩形 10"/>
          <p:cNvSpPr/>
          <p:nvPr/>
        </p:nvSpPr>
        <p:spPr>
          <a:xfrm>
            <a:off x="8585200" y="1597025"/>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脑卒中后</a:t>
            </a:r>
            <a:endParaRPr lang="zh-CN" altLang="en-US"/>
          </a:p>
          <a:p>
            <a:pPr algn="ctr"/>
            <a:r>
              <a:rPr lang="zh-CN" altLang="en-US"/>
              <a:t>抑郁</a:t>
            </a:r>
            <a:endParaRPr lang="zh-CN" altLang="en-US"/>
          </a:p>
        </p:txBody>
      </p:sp>
      <p:sp>
        <p:nvSpPr>
          <p:cNvPr id="12" name="同侧圆角矩形 11"/>
          <p:cNvSpPr/>
          <p:nvPr/>
        </p:nvSpPr>
        <p:spPr>
          <a:xfrm>
            <a:off x="8585200" y="2461260"/>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阿尔茨海默</a:t>
            </a:r>
            <a:endParaRPr lang="zh-CN" altLang="en-US"/>
          </a:p>
        </p:txBody>
      </p:sp>
      <p:sp>
        <p:nvSpPr>
          <p:cNvPr id="13" name="同侧圆角矩形 12"/>
          <p:cNvSpPr/>
          <p:nvPr/>
        </p:nvSpPr>
        <p:spPr>
          <a:xfrm>
            <a:off x="8585200" y="3325495"/>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血管性</a:t>
            </a:r>
            <a:endParaRPr lang="zh-CN" altLang="en-US"/>
          </a:p>
          <a:p>
            <a:pPr algn="ctr"/>
            <a:r>
              <a:rPr lang="zh-CN" altLang="en-US"/>
              <a:t>认知障碍</a:t>
            </a:r>
            <a:endParaRPr lang="zh-CN" altLang="en-US"/>
          </a:p>
        </p:txBody>
      </p:sp>
      <p:sp>
        <p:nvSpPr>
          <p:cNvPr id="14" name="同侧圆角矩形 13"/>
          <p:cNvSpPr/>
          <p:nvPr/>
        </p:nvSpPr>
        <p:spPr>
          <a:xfrm>
            <a:off x="8585200" y="4189730"/>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帕金森</a:t>
            </a:r>
            <a:endParaRPr lang="zh-CN" altLang="en-US"/>
          </a:p>
        </p:txBody>
      </p:sp>
      <p:sp>
        <p:nvSpPr>
          <p:cNvPr id="15" name="同侧圆角矩形 14"/>
          <p:cNvSpPr/>
          <p:nvPr/>
        </p:nvSpPr>
        <p:spPr>
          <a:xfrm>
            <a:off x="8585200" y="5053965"/>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梅杰综合征</a:t>
            </a:r>
            <a:endParaRPr lang="zh-CN" altLang="en-US"/>
          </a:p>
        </p:txBody>
      </p:sp>
      <p:sp>
        <p:nvSpPr>
          <p:cNvPr id="16" name="同侧圆角矩形 15"/>
          <p:cNvSpPr/>
          <p:nvPr/>
        </p:nvSpPr>
        <p:spPr>
          <a:xfrm>
            <a:off x="10160000" y="1597025"/>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特发性震颤</a:t>
            </a:r>
            <a:endParaRPr lang="zh-CN" altLang="en-US"/>
          </a:p>
        </p:txBody>
      </p:sp>
      <p:sp>
        <p:nvSpPr>
          <p:cNvPr id="17" name="同侧圆角矩形 16"/>
          <p:cNvSpPr/>
          <p:nvPr/>
        </p:nvSpPr>
        <p:spPr>
          <a:xfrm>
            <a:off x="10160000" y="2461260"/>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1400"/>
              <a:t>遗传性脊髓小脑共济失调</a:t>
            </a:r>
            <a:endParaRPr lang="zh-CN" altLang="en-US" sz="1400"/>
          </a:p>
        </p:txBody>
      </p:sp>
      <p:sp>
        <p:nvSpPr>
          <p:cNvPr id="18" name="同侧圆角矩形 17"/>
          <p:cNvSpPr/>
          <p:nvPr/>
        </p:nvSpPr>
        <p:spPr>
          <a:xfrm>
            <a:off x="10160000" y="3325495"/>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1400"/>
              <a:t>神经病理性疼痛及偏头痛</a:t>
            </a:r>
            <a:endParaRPr lang="zh-CN" altLang="en-US" sz="1400"/>
          </a:p>
        </p:txBody>
      </p:sp>
      <p:sp>
        <p:nvSpPr>
          <p:cNvPr id="19" name="同侧圆角矩形 18"/>
          <p:cNvSpPr/>
          <p:nvPr/>
        </p:nvSpPr>
        <p:spPr>
          <a:xfrm>
            <a:off x="10160000" y="4189730"/>
            <a:ext cx="1447165" cy="737235"/>
          </a:xfrm>
          <a:prstGeom prst="round2Same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癫痫</a:t>
            </a:r>
            <a:endParaRPr lang="zh-CN" altLang="en-US"/>
          </a:p>
        </p:txBody>
      </p:sp>
    </p:spTree>
    <p:custDataLst>
      <p:tags r:id="rId4"/>
    </p:custData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实操与应用</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
        <p:nvSpPr>
          <p:cNvPr id="2" name="内容占位符 2"/>
          <p:cNvSpPr>
            <a:spLocks noGrp="1"/>
          </p:cNvSpPr>
          <p:nvPr/>
        </p:nvSpPr>
        <p:spPr>
          <a:xfrm>
            <a:off x="705485" y="829310"/>
            <a:ext cx="10288270" cy="5357495"/>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a:solidFill>
                <a:schemeClr val="tx1"/>
              </a:solidFill>
              <a:latin typeface="Times New Roman" panose="02020603050405020304" charset="0"/>
              <a:ea typeface="楷体" panose="02010609060101010101" charset="-122"/>
              <a:cs typeface="Times New Roman" panose="02020603050405020304" charset="0"/>
            </a:endParaRPr>
          </a:p>
          <a:p>
            <a:pPr lvl="0">
              <a:lnSpc>
                <a:spcPct val="150000"/>
              </a:lnSpc>
            </a:pPr>
            <a:endParaRPr lang="zh-CN" altLang="en-US">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3" name="内容占位符 2"/>
          <p:cNvSpPr>
            <a:spLocks noGrp="1"/>
          </p:cNvSpPr>
          <p:nvPr/>
        </p:nvSpPr>
        <p:spPr>
          <a:xfrm>
            <a:off x="832485" y="755015"/>
            <a:ext cx="10288270" cy="5357495"/>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sz="2000">
              <a:solidFill>
                <a:schemeClr val="tx1"/>
              </a:solidFill>
              <a:latin typeface="Times New Roman" panose="02020603050405020304" charset="0"/>
              <a:ea typeface="楷体" panose="02010609060101010101" charset="-122"/>
              <a:cs typeface="Times New Roman" panose="02020603050405020304" charset="0"/>
            </a:endParaRPr>
          </a:p>
          <a:p>
            <a:pPr lvl="0">
              <a:lnSpc>
                <a:spcPct val="150000"/>
              </a:lnSpc>
            </a:pPr>
            <a:endParaRPr lang="zh-CN" altLang="en-US" sz="1600">
              <a:solidFill>
                <a:schemeClr val="tx1"/>
              </a:solidFill>
              <a:latin typeface="Times New Roman" panose="02020603050405020304" charset="0"/>
              <a:ea typeface="楷体" panose="02010609060101010101" charset="-122"/>
              <a:cs typeface="Times New Roman" panose="02020603050405020304" charset="0"/>
              <a:sym typeface="+mn-ea"/>
            </a:endParaRPr>
          </a:p>
        </p:txBody>
      </p:sp>
      <p:graphicFrame>
        <p:nvGraphicFramePr>
          <p:cNvPr id="7" name="表格 6"/>
          <p:cNvGraphicFramePr/>
          <p:nvPr/>
        </p:nvGraphicFramePr>
        <p:xfrm>
          <a:off x="1711325" y="1135380"/>
          <a:ext cx="8531225" cy="6400800"/>
        </p:xfrm>
        <a:graphic>
          <a:graphicData uri="http://schemas.openxmlformats.org/drawingml/2006/table">
            <a:tbl>
              <a:tblPr firstRow="1" bandRow="1">
                <a:tableStyleId>{5C22544A-7EE6-4342-B048-85BDC9FD1C3A}</a:tableStyleId>
              </a:tblPr>
              <a:tblGrid>
                <a:gridCol w="1706245"/>
                <a:gridCol w="1706245"/>
                <a:gridCol w="1706245"/>
                <a:gridCol w="1706245"/>
                <a:gridCol w="1706245"/>
              </a:tblGrid>
              <a:tr h="381000">
                <a:tc>
                  <a:txBody>
                    <a:bodyPr/>
                    <a:p>
                      <a:pPr algn="ctr">
                        <a:buNone/>
                      </a:pPr>
                      <a:r>
                        <a:rPr lang="zh-CN" altLang="en-US" sz="1800"/>
                        <a:t>病种</a:t>
                      </a:r>
                      <a:endParaRPr lang="zh-CN" altLang="en-US" sz="1800"/>
                    </a:p>
                  </a:txBody>
                  <a:tcPr anchor="ctr" anchorCtr="0"/>
                </a:tc>
                <a:tc>
                  <a:txBody>
                    <a:bodyPr/>
                    <a:p>
                      <a:pPr algn="ctr">
                        <a:buNone/>
                      </a:pPr>
                      <a:r>
                        <a:rPr lang="zh-CN" altLang="en-US" sz="1800"/>
                        <a:t>刺激靶区</a:t>
                      </a:r>
                      <a:endParaRPr lang="zh-CN" altLang="en-US" sz="1800"/>
                    </a:p>
                  </a:txBody>
                  <a:tcPr anchor="ctr" anchorCtr="0"/>
                </a:tc>
                <a:tc>
                  <a:txBody>
                    <a:bodyPr/>
                    <a:p>
                      <a:pPr algn="ctr">
                        <a:buNone/>
                      </a:pPr>
                      <a:r>
                        <a:rPr lang="zh-CN" altLang="en-US" sz="1800"/>
                        <a:t>刺激频率</a:t>
                      </a:r>
                      <a:endParaRPr lang="zh-CN" altLang="en-US" sz="1800"/>
                    </a:p>
                  </a:txBody>
                  <a:tcPr anchor="ctr" anchorCtr="0"/>
                </a:tc>
                <a:tc>
                  <a:txBody>
                    <a:bodyPr/>
                    <a:p>
                      <a:pPr algn="ctr">
                        <a:buNone/>
                      </a:pPr>
                      <a:r>
                        <a:rPr lang="zh-CN" altLang="en-US" sz="1800"/>
                        <a:t>脉冲总数</a:t>
                      </a:r>
                      <a:endParaRPr lang="zh-CN" altLang="en-US" sz="1800"/>
                    </a:p>
                  </a:txBody>
                  <a:tcPr anchor="ctr" anchorCtr="0"/>
                </a:tc>
                <a:tc>
                  <a:txBody>
                    <a:bodyPr/>
                    <a:p>
                      <a:pPr algn="ctr">
                        <a:buNone/>
                      </a:pPr>
                      <a:r>
                        <a:rPr lang="zh-CN" altLang="en-US" sz="1800"/>
                        <a:t>治疗次数</a:t>
                      </a:r>
                      <a:endParaRPr lang="zh-CN" altLang="en-US" sz="1800"/>
                    </a:p>
                  </a:txBody>
                  <a:tcPr anchor="ctr" anchorCtr="0"/>
                </a:tc>
              </a:tr>
              <a:tr h="381000">
                <a:tc rowSpan="2">
                  <a:txBody>
                    <a:bodyPr/>
                    <a:p>
                      <a:pPr algn="ctr">
                        <a:buNone/>
                      </a:pPr>
                      <a:r>
                        <a:rPr lang="zh-CN" altLang="en-US"/>
                        <a:t>抑郁症</a:t>
                      </a:r>
                      <a:endParaRPr lang="zh-CN" altLang="en-US"/>
                    </a:p>
                  </a:txBody>
                  <a:tcPr anchor="ctr" anchorCtr="0"/>
                </a:tc>
                <a:tc>
                  <a:txBody>
                    <a:bodyPr/>
                    <a:p>
                      <a:pPr algn="ctr">
                        <a:buNone/>
                      </a:pPr>
                      <a:r>
                        <a:rPr lang="en-US" altLang="zh-CN"/>
                        <a:t>LDLPFC</a:t>
                      </a:r>
                      <a:endParaRPr lang="en-US" altLang="zh-CN"/>
                    </a:p>
                  </a:txBody>
                  <a:tcPr anchor="ctr" anchorCtr="0"/>
                </a:tc>
                <a:tc>
                  <a:txBody>
                    <a:bodyPr/>
                    <a:p>
                      <a:pPr algn="ctr">
                        <a:buNone/>
                      </a:pPr>
                      <a:r>
                        <a:rPr lang="en-US" altLang="zh-CN"/>
                        <a:t>10HZ</a:t>
                      </a:r>
                      <a:r>
                        <a:rPr lang="zh-CN" altLang="en-US"/>
                        <a:t>或</a:t>
                      </a:r>
                      <a:r>
                        <a:rPr lang="en-US" altLang="zh-CN"/>
                        <a:t>iTBS</a:t>
                      </a:r>
                      <a:endParaRPr lang="en-US" altLang="zh-CN"/>
                    </a:p>
                  </a:txBody>
                  <a:tcPr anchor="ctr" anchorCtr="0"/>
                </a:tc>
                <a:tc>
                  <a:txBody>
                    <a:bodyPr/>
                    <a:p>
                      <a:pPr algn="ctr">
                        <a:buNone/>
                      </a:pPr>
                      <a:r>
                        <a:rPr lang="en-US" altLang="zh-CN"/>
                        <a:t>1500-3000</a:t>
                      </a:r>
                      <a:endParaRPr lang="en-US" altLang="zh-CN"/>
                    </a:p>
                  </a:txBody>
                  <a:tcPr anchor="ctr" anchorCtr="0"/>
                </a:tc>
                <a:tc>
                  <a:txBody>
                    <a:bodyPr/>
                    <a:p>
                      <a:pPr algn="ctr">
                        <a:buNone/>
                      </a:pPr>
                      <a:r>
                        <a:rPr lang="en-US" altLang="zh-CN"/>
                        <a:t>20-40</a:t>
                      </a:r>
                      <a:endParaRPr lang="en-US" altLang="zh-CN"/>
                    </a:p>
                  </a:txBody>
                  <a:tcPr anchor="ctr" anchorCtr="0"/>
                </a:tc>
              </a:tr>
              <a:tr h="381000">
                <a:tc vMerge="1">
                  <a:tcPr anchor="ctr" anchorCtr="0"/>
                </a:tc>
                <a:tc>
                  <a:txBody>
                    <a:bodyPr/>
                    <a:p>
                      <a:pPr algn="ctr">
                        <a:buNone/>
                      </a:pPr>
                      <a:r>
                        <a:rPr lang="en-US" altLang="zh-CN"/>
                        <a:t>RDLPFC</a:t>
                      </a:r>
                      <a:endParaRPr lang="en-US" altLang="zh-CN"/>
                    </a:p>
                  </a:txBody>
                  <a:tcPr anchor="ctr" anchorCtr="0"/>
                </a:tc>
                <a:tc>
                  <a:txBody>
                    <a:bodyPr/>
                    <a:p>
                      <a:pPr algn="ctr">
                        <a:buNone/>
                      </a:pPr>
                      <a:r>
                        <a:rPr lang="en-US" altLang="zh-CN"/>
                        <a:t>1HZ</a:t>
                      </a:r>
                      <a:endParaRPr lang="en-US" altLang="zh-CN"/>
                    </a:p>
                  </a:txBody>
                  <a:tcPr anchor="ctr" anchorCtr="0"/>
                </a:tc>
                <a:tc>
                  <a:txBody>
                    <a:bodyPr/>
                    <a:p>
                      <a:pPr algn="ctr">
                        <a:buNone/>
                      </a:pPr>
                      <a:r>
                        <a:rPr lang="en-US" altLang="zh-CN" sz="1800">
                          <a:sym typeface="+mn-ea"/>
                        </a:rPr>
                        <a:t>1500-2100</a:t>
                      </a:r>
                      <a:endParaRPr lang="zh-CN" altLang="en-US"/>
                    </a:p>
                  </a:txBody>
                  <a:tcPr anchor="ctr" anchorCtr="0"/>
                </a:tc>
                <a:tc>
                  <a:txBody>
                    <a:bodyPr/>
                    <a:p>
                      <a:pPr algn="ctr">
                        <a:buNone/>
                      </a:pPr>
                      <a:r>
                        <a:rPr lang="en-US" altLang="zh-CN" sz="1800">
                          <a:sym typeface="+mn-ea"/>
                        </a:rPr>
                        <a:t>20-40</a:t>
                      </a:r>
                      <a:endParaRPr lang="zh-CN" altLang="en-US"/>
                    </a:p>
                  </a:txBody>
                  <a:tcPr anchor="ctr" anchorCtr="0"/>
                </a:tc>
              </a:tr>
              <a:tr h="381000">
                <a:tc>
                  <a:txBody>
                    <a:bodyPr/>
                    <a:p>
                      <a:pPr algn="ctr">
                        <a:buNone/>
                      </a:pPr>
                      <a:r>
                        <a:rPr lang="zh-CN" altLang="en-US"/>
                        <a:t>焦虑症</a:t>
                      </a:r>
                      <a:endParaRPr lang="zh-CN" altLang="en-US"/>
                    </a:p>
                  </a:txBody>
                  <a:tcPr anchor="ctr" anchorCtr="0"/>
                </a:tc>
                <a:tc>
                  <a:txBody>
                    <a:bodyPr/>
                    <a:p>
                      <a:pPr algn="ctr">
                        <a:buNone/>
                      </a:pPr>
                      <a:r>
                        <a:rPr lang="en-US" altLang="zh-CN"/>
                        <a:t>RDLPFC</a:t>
                      </a:r>
                      <a:endParaRPr lang="en-US" altLang="zh-CN"/>
                    </a:p>
                  </a:txBody>
                  <a:tcPr anchor="ctr" anchorCtr="0"/>
                </a:tc>
                <a:tc>
                  <a:txBody>
                    <a:bodyPr/>
                    <a:p>
                      <a:pPr algn="ctr">
                        <a:buNone/>
                      </a:pPr>
                      <a:r>
                        <a:rPr lang="en-US" altLang="zh-CN"/>
                        <a:t>1HZ</a:t>
                      </a:r>
                      <a:r>
                        <a:rPr lang="zh-CN" altLang="en-US"/>
                        <a:t>或</a:t>
                      </a:r>
                      <a:r>
                        <a:rPr lang="en-US" altLang="zh-CN"/>
                        <a:t>cTBS</a:t>
                      </a:r>
                      <a:endParaRPr lang="en-US" altLang="zh-CN"/>
                    </a:p>
                  </a:txBody>
                  <a:tcPr anchor="ctr" anchorCtr="0"/>
                </a:tc>
                <a:tc>
                  <a:txBody>
                    <a:bodyPr/>
                    <a:p>
                      <a:pPr algn="ctr">
                        <a:buNone/>
                      </a:pPr>
                      <a:r>
                        <a:rPr lang="en-US" altLang="zh-CN" sz="1800">
                          <a:sym typeface="+mn-ea"/>
                        </a:rPr>
                        <a:t>1200-1500</a:t>
                      </a:r>
                      <a:endParaRPr lang="zh-CN" altLang="en-US"/>
                    </a:p>
                  </a:txBody>
                  <a:tcPr anchor="ctr" anchorCtr="0"/>
                </a:tc>
                <a:tc>
                  <a:txBody>
                    <a:bodyPr/>
                    <a:p>
                      <a:pPr algn="ctr">
                        <a:buNone/>
                      </a:pPr>
                      <a:r>
                        <a:rPr lang="en-US" altLang="zh-CN" sz="1800">
                          <a:sym typeface="+mn-ea"/>
                        </a:rPr>
                        <a:t>20-40</a:t>
                      </a:r>
                      <a:endParaRPr lang="zh-CN" altLang="en-US"/>
                    </a:p>
                  </a:txBody>
                  <a:tcPr anchor="ctr" anchorCtr="0"/>
                </a:tc>
              </a:tr>
              <a:tr h="381000">
                <a:tc>
                  <a:txBody>
                    <a:bodyPr/>
                    <a:p>
                      <a:pPr algn="ctr">
                        <a:buNone/>
                      </a:pPr>
                      <a:r>
                        <a:rPr lang="zh-CN" altLang="en-US"/>
                        <a:t>睡眠障碍</a:t>
                      </a:r>
                      <a:endParaRPr lang="zh-CN" altLang="en-US"/>
                    </a:p>
                  </a:txBody>
                  <a:tcPr anchor="ctr" anchorCtr="0"/>
                </a:tc>
                <a:tc>
                  <a:txBody>
                    <a:bodyPr/>
                    <a:p>
                      <a:pPr algn="ctr">
                        <a:buNone/>
                      </a:pPr>
                      <a:r>
                        <a:rPr lang="en-US" altLang="zh-CN"/>
                        <a:t>RDLPFC</a:t>
                      </a:r>
                      <a:endParaRPr lang="en-US" altLang="zh-CN"/>
                    </a:p>
                  </a:txBody>
                  <a:tcPr anchor="ctr" anchorCtr="0"/>
                </a:tc>
                <a:tc>
                  <a:txBody>
                    <a:bodyPr/>
                    <a:p>
                      <a:pPr algn="ctr">
                        <a:buNone/>
                      </a:pPr>
                      <a:r>
                        <a:rPr lang="en-US" altLang="zh-CN" sz="1800">
                          <a:sym typeface="+mn-ea"/>
                        </a:rPr>
                        <a:t>1HZ</a:t>
                      </a:r>
                      <a:r>
                        <a:rPr lang="zh-CN" altLang="en-US" sz="1800">
                          <a:sym typeface="+mn-ea"/>
                        </a:rPr>
                        <a:t>或</a:t>
                      </a:r>
                      <a:r>
                        <a:rPr lang="en-US" altLang="zh-CN" sz="1800">
                          <a:sym typeface="+mn-ea"/>
                        </a:rPr>
                        <a:t>cTBS</a:t>
                      </a:r>
                      <a:endParaRPr lang="en-US" altLang="zh-CN"/>
                    </a:p>
                  </a:txBody>
                  <a:tcPr anchor="ctr" anchorCtr="0"/>
                </a:tc>
                <a:tc>
                  <a:txBody>
                    <a:bodyPr/>
                    <a:p>
                      <a:pPr algn="ctr">
                        <a:buNone/>
                      </a:pPr>
                      <a:r>
                        <a:rPr lang="en-US" altLang="zh-CN"/>
                        <a:t>1200-1600</a:t>
                      </a:r>
                      <a:endParaRPr lang="en-US" altLang="zh-CN"/>
                    </a:p>
                  </a:txBody>
                  <a:tcPr anchor="ctr" anchorCtr="0"/>
                </a:tc>
                <a:tc>
                  <a:txBody>
                    <a:bodyPr/>
                    <a:p>
                      <a:pPr algn="ctr">
                        <a:buNone/>
                      </a:pPr>
                      <a:r>
                        <a:rPr lang="en-US" altLang="zh-CN"/>
                        <a:t>20-30</a:t>
                      </a:r>
                      <a:endParaRPr lang="en-US" altLang="zh-CN"/>
                    </a:p>
                  </a:txBody>
                  <a:tcPr anchor="ctr" anchorCtr="0"/>
                </a:tc>
              </a:tr>
              <a:tr h="381000">
                <a:tc>
                  <a:txBody>
                    <a:bodyPr/>
                    <a:p>
                      <a:pPr algn="ctr">
                        <a:buNone/>
                      </a:pPr>
                      <a:r>
                        <a:rPr lang="zh-CN" altLang="en-US"/>
                        <a:t>脑梗死后运动障碍</a:t>
                      </a:r>
                      <a:endParaRPr lang="zh-CN" altLang="en-US"/>
                    </a:p>
                  </a:txBody>
                  <a:tcPr anchor="ctr" anchorCtr="0"/>
                </a:tc>
                <a:tc>
                  <a:txBody>
                    <a:bodyPr/>
                    <a:p>
                      <a:pPr algn="ctr">
                        <a:buNone/>
                      </a:pPr>
                      <a:r>
                        <a:rPr lang="en-US" altLang="zh-CN"/>
                        <a:t>M1</a:t>
                      </a:r>
                      <a:r>
                        <a:rPr lang="zh-CN" altLang="en-US"/>
                        <a:t>区</a:t>
                      </a:r>
                      <a:endParaRPr lang="zh-CN" altLang="en-US"/>
                    </a:p>
                  </a:txBody>
                  <a:tcPr anchor="ctr" anchorCtr="0"/>
                </a:tc>
                <a:tc>
                  <a:txBody>
                    <a:bodyPr/>
                    <a:p>
                      <a:pPr algn="ctr">
                        <a:buNone/>
                      </a:pPr>
                      <a:r>
                        <a:rPr lang="en-US" altLang="zh-CN" sz="1800">
                          <a:sym typeface="+mn-ea"/>
                        </a:rPr>
                        <a:t>10HZ</a:t>
                      </a:r>
                      <a:r>
                        <a:rPr lang="zh-CN" altLang="en-US" sz="1800">
                          <a:sym typeface="+mn-ea"/>
                        </a:rPr>
                        <a:t>或</a:t>
                      </a:r>
                      <a:r>
                        <a:rPr lang="en-US" altLang="zh-CN" sz="1800">
                          <a:sym typeface="+mn-ea"/>
                        </a:rPr>
                        <a:t>iTBS</a:t>
                      </a:r>
                      <a:endParaRPr lang="zh-CN" altLang="en-US"/>
                    </a:p>
                  </a:txBody>
                  <a:tcPr anchor="ctr" anchorCtr="0"/>
                </a:tc>
                <a:tc>
                  <a:txBody>
                    <a:bodyPr/>
                    <a:p>
                      <a:pPr algn="ctr">
                        <a:buNone/>
                      </a:pPr>
                      <a:r>
                        <a:rPr lang="en-US" altLang="zh-CN"/>
                        <a:t>1200-1800</a:t>
                      </a:r>
                      <a:endParaRPr lang="en-US" altLang="zh-CN"/>
                    </a:p>
                  </a:txBody>
                  <a:tcPr anchor="ctr" anchorCtr="0"/>
                </a:tc>
                <a:tc>
                  <a:txBody>
                    <a:bodyPr/>
                    <a:p>
                      <a:pPr algn="ctr">
                        <a:buNone/>
                      </a:pPr>
                      <a:r>
                        <a:rPr lang="en-US" altLang="zh-CN"/>
                        <a:t>20-30</a:t>
                      </a:r>
                      <a:endParaRPr lang="en-US" altLang="zh-CN"/>
                    </a:p>
                  </a:txBody>
                  <a:tcPr anchor="ctr" anchorCtr="0"/>
                </a:tc>
              </a:tr>
              <a:tr h="381000">
                <a:tc rowSpan="2">
                  <a:txBody>
                    <a:bodyPr/>
                    <a:p>
                      <a:pPr algn="ctr">
                        <a:buNone/>
                      </a:pPr>
                      <a:r>
                        <a:rPr lang="zh-CN" altLang="en-US"/>
                        <a:t>脑卒中后抑郁</a:t>
                      </a:r>
                      <a:endParaRPr lang="zh-CN" altLang="en-US"/>
                    </a:p>
                  </a:txBody>
                  <a:tcPr anchor="ctr" anchorCtr="0"/>
                </a:tc>
                <a:tc>
                  <a:txBody>
                    <a:bodyPr/>
                    <a:p>
                      <a:pPr algn="ctr">
                        <a:buNone/>
                      </a:pPr>
                      <a:r>
                        <a:rPr lang="en-US" altLang="zh-CN"/>
                        <a:t>RDLPFC</a:t>
                      </a:r>
                      <a:endParaRPr lang="en-US" altLang="zh-CN"/>
                    </a:p>
                  </a:txBody>
                  <a:tcPr anchor="ctr" anchorCtr="0"/>
                </a:tc>
                <a:tc>
                  <a:txBody>
                    <a:bodyPr/>
                    <a:p>
                      <a:pPr algn="ctr">
                        <a:buNone/>
                      </a:pPr>
                      <a:r>
                        <a:rPr lang="en-US" altLang="zh-CN"/>
                        <a:t>1Hz</a:t>
                      </a:r>
                      <a:r>
                        <a:rPr lang="zh-CN" altLang="en-US"/>
                        <a:t>或</a:t>
                      </a:r>
                      <a:r>
                        <a:rPr lang="en-US" altLang="zh-CN"/>
                        <a:t>cTBS</a:t>
                      </a:r>
                      <a:endParaRPr lang="en-US" altLang="zh-CN"/>
                    </a:p>
                  </a:txBody>
                  <a:tcPr anchor="ctr" anchorCtr="0"/>
                </a:tc>
                <a:tc>
                  <a:txBody>
                    <a:bodyPr/>
                    <a:p>
                      <a:pPr algn="ctr">
                        <a:buNone/>
                      </a:pPr>
                      <a:r>
                        <a:rPr lang="en-US" altLang="zh-CN"/>
                        <a:t>1500-2100</a:t>
                      </a:r>
                      <a:endParaRPr lang="en-US" altLang="zh-CN"/>
                    </a:p>
                  </a:txBody>
                  <a:tcPr anchor="ctr" anchorCtr="0"/>
                </a:tc>
                <a:tc>
                  <a:txBody>
                    <a:bodyPr/>
                    <a:p>
                      <a:pPr algn="ctr">
                        <a:buNone/>
                      </a:pPr>
                      <a:r>
                        <a:rPr lang="en-US" altLang="zh-CN"/>
                        <a:t>20</a:t>
                      </a:r>
                      <a:endParaRPr lang="en-US" altLang="zh-CN"/>
                    </a:p>
                  </a:txBody>
                  <a:tcPr anchor="ctr" anchorCtr="0"/>
                </a:tc>
              </a:tr>
              <a:tr h="381000">
                <a:tc vMerge="1">
                  <a:tcPr anchor="ctr" anchorCtr="0"/>
                </a:tc>
                <a:tc>
                  <a:txBody>
                    <a:bodyPr/>
                    <a:p>
                      <a:pPr algn="ctr">
                        <a:buNone/>
                      </a:pPr>
                      <a:r>
                        <a:rPr lang="en-US" altLang="zh-CN"/>
                        <a:t>LDLPFC</a:t>
                      </a:r>
                      <a:endParaRPr lang="en-US" altLang="zh-CN"/>
                    </a:p>
                  </a:txBody>
                  <a:tcPr anchor="ctr" anchorCtr="0"/>
                </a:tc>
                <a:tc>
                  <a:txBody>
                    <a:bodyPr/>
                    <a:p>
                      <a:pPr algn="ctr">
                        <a:buNone/>
                      </a:pPr>
                      <a:r>
                        <a:rPr lang="en-US" altLang="zh-CN"/>
                        <a:t>10Hz</a:t>
                      </a:r>
                      <a:r>
                        <a:rPr lang="zh-CN" altLang="en-US"/>
                        <a:t>或</a:t>
                      </a:r>
                      <a:r>
                        <a:rPr lang="en-US" altLang="zh-CN"/>
                        <a:t>iTBS</a:t>
                      </a:r>
                      <a:endParaRPr lang="en-US" altLang="zh-CN"/>
                    </a:p>
                  </a:txBody>
                  <a:tcPr anchor="ctr" anchorCtr="0"/>
                </a:tc>
                <a:tc>
                  <a:txBody>
                    <a:bodyPr/>
                    <a:p>
                      <a:pPr algn="ctr">
                        <a:buNone/>
                      </a:pPr>
                      <a:r>
                        <a:rPr lang="en-US" altLang="zh-CN"/>
                        <a:t>1500-3000</a:t>
                      </a:r>
                      <a:endParaRPr lang="en-US" altLang="zh-CN"/>
                    </a:p>
                  </a:txBody>
                  <a:tcPr anchor="ctr" anchorCtr="0"/>
                </a:tc>
                <a:tc>
                  <a:txBody>
                    <a:bodyPr/>
                    <a:p>
                      <a:pPr algn="ctr">
                        <a:buNone/>
                      </a:pPr>
                      <a:r>
                        <a:rPr lang="en-US" altLang="zh-CN"/>
                        <a:t>20-30</a:t>
                      </a:r>
                      <a:endParaRPr lang="en-US" altLang="zh-CN"/>
                    </a:p>
                  </a:txBody>
                  <a:tcPr anchor="ctr" anchorCtr="0"/>
                </a:tc>
              </a:tr>
              <a:tr h="381000">
                <a:tc rowSpan="2">
                  <a:txBody>
                    <a:bodyPr/>
                    <a:p>
                      <a:pPr algn="ctr">
                        <a:buNone/>
                      </a:pPr>
                      <a:r>
                        <a:rPr lang="zh-CN" altLang="en-US"/>
                        <a:t>阿尔茨海默症</a:t>
                      </a:r>
                      <a:endParaRPr lang="zh-CN" altLang="en-US"/>
                    </a:p>
                  </a:txBody>
                  <a:tcPr anchor="ctr" anchorCtr="0"/>
                </a:tc>
                <a:tc>
                  <a:txBody>
                    <a:bodyPr/>
                    <a:p>
                      <a:pPr algn="ctr">
                        <a:buNone/>
                      </a:pPr>
                      <a:r>
                        <a:rPr lang="zh-CN" altLang="en-US"/>
                        <a:t>多靶区（</a:t>
                      </a:r>
                      <a:r>
                        <a:rPr lang="en-US" altLang="zh-CN"/>
                        <a:t>Pz</a:t>
                      </a:r>
                      <a:r>
                        <a:rPr lang="zh-CN" altLang="en-US"/>
                        <a:t>、</a:t>
                      </a:r>
                      <a:r>
                        <a:rPr lang="en-US" altLang="zh-CN"/>
                        <a:t>Broca</a:t>
                      </a:r>
                      <a:r>
                        <a:rPr lang="zh-CN" altLang="en-US"/>
                        <a:t>区、</a:t>
                      </a:r>
                      <a:r>
                        <a:rPr lang="en-US" altLang="zh-CN"/>
                        <a:t>Wernike</a:t>
                      </a:r>
                      <a:r>
                        <a:rPr lang="zh-CN" altLang="en-US"/>
                        <a:t>区、</a:t>
                      </a:r>
                      <a:r>
                        <a:rPr lang="en-US" altLang="zh-CN"/>
                        <a:t>DLPFC</a:t>
                      </a:r>
                      <a:r>
                        <a:rPr lang="zh-CN" altLang="en-US"/>
                        <a:t>等）</a:t>
                      </a:r>
                      <a:endParaRPr lang="zh-CN" altLang="en-US"/>
                    </a:p>
                  </a:txBody>
                  <a:tcPr anchor="ctr" anchorCtr="0"/>
                </a:tc>
                <a:tc>
                  <a:txBody>
                    <a:bodyPr/>
                    <a:p>
                      <a:pPr algn="ctr">
                        <a:buNone/>
                      </a:pPr>
                      <a:r>
                        <a:rPr lang="en-US" altLang="zh-CN"/>
                        <a:t>10Hz</a:t>
                      </a:r>
                      <a:endParaRPr lang="en-US" altLang="zh-CN"/>
                    </a:p>
                  </a:txBody>
                  <a:tcPr anchor="ctr" anchorCtr="0"/>
                </a:tc>
                <a:tc>
                  <a:txBody>
                    <a:bodyPr/>
                    <a:p>
                      <a:pPr algn="ctr">
                        <a:buNone/>
                      </a:pPr>
                      <a:r>
                        <a:rPr lang="en-US" altLang="zh-CN"/>
                        <a:t>1500-1800</a:t>
                      </a:r>
                      <a:endParaRPr lang="en-US" altLang="zh-CN"/>
                    </a:p>
                  </a:txBody>
                  <a:tcPr anchor="ctr" anchorCtr="0"/>
                </a:tc>
                <a:tc>
                  <a:txBody>
                    <a:bodyPr/>
                    <a:p>
                      <a:pPr algn="ctr">
                        <a:buNone/>
                      </a:pPr>
                      <a:r>
                        <a:rPr lang="en-US" altLang="zh-CN"/>
                        <a:t>20-40</a:t>
                      </a:r>
                      <a:endParaRPr lang="en-US" altLang="zh-CN"/>
                    </a:p>
                  </a:txBody>
                  <a:tcPr anchor="ctr" anchorCtr="0"/>
                </a:tc>
              </a:tr>
              <a:tr h="381000">
                <a:tc vMerge="1">
                  <a:tcPr anchor="ctr" anchorCtr="0"/>
                </a:tc>
                <a:tc>
                  <a:txBody>
                    <a:bodyPr/>
                    <a:p>
                      <a:pPr algn="ctr">
                        <a:buNone/>
                      </a:pPr>
                      <a:r>
                        <a:rPr lang="en-US" altLang="zh-CN"/>
                        <a:t>lDLPFC</a:t>
                      </a:r>
                      <a:endParaRPr lang="en-US" altLang="zh-CN"/>
                    </a:p>
                  </a:txBody>
                  <a:tcPr anchor="ctr" anchorCtr="0"/>
                </a:tc>
                <a:tc>
                  <a:txBody>
                    <a:bodyPr/>
                    <a:p>
                      <a:pPr algn="ctr">
                        <a:buNone/>
                      </a:pPr>
                      <a:r>
                        <a:rPr lang="en-US" altLang="zh-CN" sz="1800">
                          <a:sym typeface="+mn-ea"/>
                        </a:rPr>
                        <a:t>10Hz</a:t>
                      </a:r>
                      <a:r>
                        <a:rPr lang="zh-CN" altLang="en-US" sz="1800">
                          <a:sym typeface="+mn-ea"/>
                        </a:rPr>
                        <a:t>或</a:t>
                      </a:r>
                      <a:r>
                        <a:rPr lang="en-US" altLang="zh-CN" sz="1800">
                          <a:sym typeface="+mn-ea"/>
                        </a:rPr>
                        <a:t>iTBS</a:t>
                      </a:r>
                      <a:endParaRPr lang="zh-CN" altLang="en-US" sz="1800">
                        <a:sym typeface="+mn-ea"/>
                      </a:endParaRPr>
                    </a:p>
                  </a:txBody>
                  <a:tcPr anchor="ctr" anchorCtr="0"/>
                </a:tc>
                <a:tc>
                  <a:txBody>
                    <a:bodyPr/>
                    <a:p>
                      <a:pPr algn="ctr">
                        <a:buNone/>
                      </a:pPr>
                      <a:r>
                        <a:rPr lang="en-US" altLang="zh-CN" sz="1800">
                          <a:sym typeface="+mn-ea"/>
                        </a:rPr>
                        <a:t>1500-1800</a:t>
                      </a:r>
                      <a:endParaRPr lang="zh-CN" altLang="en-US"/>
                    </a:p>
                  </a:txBody>
                  <a:tcPr anchor="ctr" anchorCtr="0"/>
                </a:tc>
                <a:tc>
                  <a:txBody>
                    <a:bodyPr/>
                    <a:p>
                      <a:pPr algn="ctr">
                        <a:buNone/>
                      </a:pPr>
                      <a:r>
                        <a:rPr lang="en-US" altLang="zh-CN"/>
                        <a:t>20-40</a:t>
                      </a:r>
                      <a:endParaRPr lang="en-US" altLang="zh-CN"/>
                    </a:p>
                  </a:txBody>
                  <a:tcPr anchor="ctr" anchorCtr="0"/>
                </a:tc>
              </a:tr>
            </a:tbl>
          </a:graphicData>
        </a:graphic>
      </p:graphicFrame>
    </p:spTree>
    <p:custDataLst>
      <p:tags r:id="rId3"/>
    </p:custData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实操与应用</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
        <p:nvSpPr>
          <p:cNvPr id="2" name="内容占位符 2"/>
          <p:cNvSpPr>
            <a:spLocks noGrp="1"/>
          </p:cNvSpPr>
          <p:nvPr/>
        </p:nvSpPr>
        <p:spPr>
          <a:xfrm>
            <a:off x="705485" y="829310"/>
            <a:ext cx="10288270" cy="5357495"/>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a:solidFill>
                <a:schemeClr val="tx1"/>
              </a:solidFill>
              <a:latin typeface="Times New Roman" panose="02020603050405020304" charset="0"/>
              <a:ea typeface="楷体" panose="02010609060101010101" charset="-122"/>
              <a:cs typeface="Times New Roman" panose="02020603050405020304" charset="0"/>
            </a:endParaRPr>
          </a:p>
          <a:p>
            <a:pPr lvl="0">
              <a:lnSpc>
                <a:spcPct val="150000"/>
              </a:lnSpc>
            </a:pPr>
            <a:endParaRPr lang="zh-CN" altLang="en-US">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3" name="内容占位符 2"/>
          <p:cNvSpPr>
            <a:spLocks noGrp="1"/>
          </p:cNvSpPr>
          <p:nvPr/>
        </p:nvSpPr>
        <p:spPr>
          <a:xfrm>
            <a:off x="832485" y="755015"/>
            <a:ext cx="10288270" cy="5357495"/>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sz="2000">
              <a:solidFill>
                <a:schemeClr val="tx1"/>
              </a:solidFill>
              <a:latin typeface="Times New Roman" panose="02020603050405020304" charset="0"/>
              <a:ea typeface="楷体" panose="02010609060101010101" charset="-122"/>
              <a:cs typeface="Times New Roman" panose="02020603050405020304" charset="0"/>
            </a:endParaRPr>
          </a:p>
          <a:p>
            <a:pPr lvl="0">
              <a:lnSpc>
                <a:spcPct val="150000"/>
              </a:lnSpc>
            </a:pPr>
            <a:endParaRPr lang="zh-CN" altLang="en-US" sz="1600">
              <a:solidFill>
                <a:schemeClr val="tx1"/>
              </a:solidFill>
              <a:latin typeface="Times New Roman" panose="02020603050405020304" charset="0"/>
              <a:ea typeface="楷体" panose="02010609060101010101" charset="-122"/>
              <a:cs typeface="Times New Roman" panose="02020603050405020304" charset="0"/>
              <a:sym typeface="+mn-ea"/>
            </a:endParaRPr>
          </a:p>
        </p:txBody>
      </p:sp>
      <p:graphicFrame>
        <p:nvGraphicFramePr>
          <p:cNvPr id="7" name="表格 6"/>
          <p:cNvGraphicFramePr/>
          <p:nvPr/>
        </p:nvGraphicFramePr>
        <p:xfrm>
          <a:off x="1830705" y="1748790"/>
          <a:ext cx="8531225" cy="2286000"/>
        </p:xfrm>
        <a:graphic>
          <a:graphicData uri="http://schemas.openxmlformats.org/drawingml/2006/table">
            <a:tbl>
              <a:tblPr firstRow="1" bandRow="1">
                <a:tableStyleId>{5C22544A-7EE6-4342-B048-85BDC9FD1C3A}</a:tableStyleId>
              </a:tblPr>
              <a:tblGrid>
                <a:gridCol w="1706245"/>
                <a:gridCol w="1830705"/>
                <a:gridCol w="1581785"/>
                <a:gridCol w="1706245"/>
                <a:gridCol w="1706245"/>
              </a:tblGrid>
              <a:tr h="381000">
                <a:tc>
                  <a:txBody>
                    <a:bodyPr/>
                    <a:p>
                      <a:pPr algn="ctr">
                        <a:buNone/>
                      </a:pPr>
                      <a:r>
                        <a:rPr lang="zh-CN" altLang="en-US" sz="1800"/>
                        <a:t>病种</a:t>
                      </a:r>
                      <a:endParaRPr lang="zh-CN" altLang="en-US" sz="1800"/>
                    </a:p>
                  </a:txBody>
                  <a:tcPr anchor="ctr" anchorCtr="0"/>
                </a:tc>
                <a:tc>
                  <a:txBody>
                    <a:bodyPr/>
                    <a:p>
                      <a:pPr algn="ctr">
                        <a:buNone/>
                      </a:pPr>
                      <a:r>
                        <a:rPr lang="zh-CN" altLang="en-US" sz="1800"/>
                        <a:t>刺激靶区</a:t>
                      </a:r>
                      <a:endParaRPr lang="zh-CN" altLang="en-US" sz="1800"/>
                    </a:p>
                  </a:txBody>
                  <a:tcPr anchor="ctr" anchorCtr="0"/>
                </a:tc>
                <a:tc>
                  <a:txBody>
                    <a:bodyPr/>
                    <a:p>
                      <a:pPr algn="ctr">
                        <a:buNone/>
                      </a:pPr>
                      <a:r>
                        <a:rPr lang="zh-CN" altLang="en-US" sz="1800"/>
                        <a:t>刺激频率</a:t>
                      </a:r>
                      <a:endParaRPr lang="zh-CN" altLang="en-US" sz="1800"/>
                    </a:p>
                  </a:txBody>
                  <a:tcPr anchor="ctr" anchorCtr="0"/>
                </a:tc>
                <a:tc>
                  <a:txBody>
                    <a:bodyPr/>
                    <a:p>
                      <a:pPr algn="ctr">
                        <a:buNone/>
                      </a:pPr>
                      <a:r>
                        <a:rPr lang="zh-CN" altLang="en-US" sz="1800"/>
                        <a:t>脉冲总数</a:t>
                      </a:r>
                      <a:endParaRPr lang="zh-CN" altLang="en-US" sz="1800"/>
                    </a:p>
                  </a:txBody>
                  <a:tcPr anchor="ctr" anchorCtr="0"/>
                </a:tc>
                <a:tc>
                  <a:txBody>
                    <a:bodyPr/>
                    <a:p>
                      <a:pPr algn="ctr">
                        <a:buNone/>
                      </a:pPr>
                      <a:r>
                        <a:rPr lang="zh-CN" altLang="en-US" sz="1800"/>
                        <a:t>治疗次数</a:t>
                      </a:r>
                      <a:endParaRPr lang="zh-CN" altLang="en-US" sz="1800"/>
                    </a:p>
                  </a:txBody>
                  <a:tcPr anchor="ctr" anchorCtr="0"/>
                </a:tc>
              </a:tr>
              <a:tr h="381000">
                <a:tc>
                  <a:txBody>
                    <a:bodyPr/>
                    <a:p>
                      <a:pPr algn="ctr">
                        <a:buNone/>
                      </a:pPr>
                      <a:r>
                        <a:rPr lang="zh-CN" altLang="en-US"/>
                        <a:t>血管认知障碍</a:t>
                      </a:r>
                      <a:endParaRPr lang="zh-CN" altLang="en-US"/>
                    </a:p>
                  </a:txBody>
                  <a:tcPr anchor="ctr" anchorCtr="0"/>
                </a:tc>
                <a:tc>
                  <a:txBody>
                    <a:bodyPr/>
                    <a:p>
                      <a:pPr algn="ctr">
                        <a:buNone/>
                      </a:pPr>
                      <a:r>
                        <a:rPr lang="en-US" altLang="zh-CN"/>
                        <a:t>DLPFC</a:t>
                      </a:r>
                      <a:endParaRPr lang="en-US" altLang="zh-CN"/>
                    </a:p>
                  </a:txBody>
                  <a:tcPr anchor="ctr" anchorCtr="0"/>
                </a:tc>
                <a:tc>
                  <a:txBody>
                    <a:bodyPr/>
                    <a:p>
                      <a:pPr algn="ctr">
                        <a:buNone/>
                      </a:pPr>
                      <a:r>
                        <a:rPr lang="zh-CN" altLang="en-US"/>
                        <a:t>高频居多</a:t>
                      </a:r>
                      <a:endParaRPr lang="zh-CN" altLang="en-US"/>
                    </a:p>
                  </a:txBody>
                  <a:tcPr anchor="ctr" anchorCtr="0"/>
                </a:tc>
                <a:tc>
                  <a:txBody>
                    <a:bodyPr/>
                    <a:p>
                      <a:pPr algn="ctr">
                        <a:buNone/>
                      </a:pPr>
                      <a:r>
                        <a:rPr lang="en-US" altLang="zh-CN"/>
                        <a:t>\</a:t>
                      </a:r>
                      <a:endParaRPr lang="en-US" altLang="zh-CN"/>
                    </a:p>
                  </a:txBody>
                  <a:tcPr anchor="ctr" anchorCtr="0"/>
                </a:tc>
                <a:tc>
                  <a:txBody>
                    <a:bodyPr/>
                    <a:p>
                      <a:pPr algn="ctr">
                        <a:buNone/>
                      </a:pPr>
                      <a:r>
                        <a:rPr lang="en-US" altLang="zh-CN"/>
                        <a:t>\</a:t>
                      </a:r>
                      <a:endParaRPr lang="en-US" altLang="zh-CN"/>
                    </a:p>
                  </a:txBody>
                  <a:tcPr anchor="ctr" anchorCtr="0"/>
                </a:tc>
              </a:tr>
              <a:tr h="381000">
                <a:tc>
                  <a:txBody>
                    <a:bodyPr/>
                    <a:p>
                      <a:pPr algn="ctr">
                        <a:buNone/>
                      </a:pPr>
                      <a:r>
                        <a:rPr lang="zh-CN" altLang="en-US"/>
                        <a:t>帕金森</a:t>
                      </a:r>
                      <a:endParaRPr lang="zh-CN" altLang="en-US"/>
                    </a:p>
                  </a:txBody>
                  <a:tcPr anchor="ctr" anchorCtr="0"/>
                </a:tc>
                <a:tc>
                  <a:txBody>
                    <a:bodyPr/>
                    <a:p>
                      <a:pPr algn="ctr">
                        <a:buNone/>
                      </a:pPr>
                      <a:r>
                        <a:rPr lang="en-US" altLang="zh-CN"/>
                        <a:t>M1</a:t>
                      </a:r>
                      <a:r>
                        <a:rPr lang="zh-CN" altLang="en-US"/>
                        <a:t>区或</a:t>
                      </a:r>
                      <a:r>
                        <a:rPr lang="en-US" altLang="zh-CN"/>
                        <a:t>SMA</a:t>
                      </a:r>
                      <a:endParaRPr lang="en-US" altLang="zh-CN"/>
                    </a:p>
                  </a:txBody>
                  <a:tcPr anchor="ctr" anchorCtr="0"/>
                </a:tc>
                <a:tc>
                  <a:txBody>
                    <a:bodyPr/>
                    <a:p>
                      <a:pPr algn="ctr">
                        <a:buNone/>
                      </a:pPr>
                      <a:r>
                        <a:rPr lang="en-US" altLang="zh-CN"/>
                        <a:t>1Hz</a:t>
                      </a:r>
                      <a:endParaRPr lang="en-US" altLang="zh-CN"/>
                    </a:p>
                  </a:txBody>
                  <a:tcPr anchor="ctr" anchorCtr="0"/>
                </a:tc>
                <a:tc>
                  <a:txBody>
                    <a:bodyPr/>
                    <a:p>
                      <a:pPr algn="ctr">
                        <a:buNone/>
                      </a:pPr>
                      <a:r>
                        <a:rPr lang="en-US" altLang="zh-CN"/>
                        <a:t>1500-1800</a:t>
                      </a:r>
                      <a:endParaRPr lang="en-US" altLang="zh-CN"/>
                    </a:p>
                  </a:txBody>
                  <a:tcPr anchor="ctr" anchorCtr="0"/>
                </a:tc>
                <a:tc>
                  <a:txBody>
                    <a:bodyPr/>
                    <a:p>
                      <a:pPr algn="ctr">
                        <a:buNone/>
                      </a:pPr>
                      <a:r>
                        <a:rPr lang="en-US" altLang="zh-CN"/>
                        <a:t>20-40</a:t>
                      </a:r>
                      <a:endParaRPr lang="en-US" altLang="zh-CN"/>
                    </a:p>
                  </a:txBody>
                  <a:tcPr anchor="ctr" anchorCtr="0"/>
                </a:tc>
              </a:tr>
              <a:tr h="381000">
                <a:tc rowSpan="2">
                  <a:txBody>
                    <a:bodyPr/>
                    <a:p>
                      <a:pPr algn="ctr">
                        <a:buNone/>
                      </a:pPr>
                      <a:r>
                        <a:rPr lang="zh-CN" altLang="en-US"/>
                        <a:t>梅杰综合症</a:t>
                      </a:r>
                      <a:endParaRPr lang="zh-CN" altLang="en-US"/>
                    </a:p>
                  </a:txBody>
                  <a:tcPr anchor="ctr" anchorCtr="0"/>
                </a:tc>
                <a:tc>
                  <a:txBody>
                    <a:bodyPr/>
                    <a:p>
                      <a:pPr algn="ctr">
                        <a:buNone/>
                      </a:pPr>
                      <a:r>
                        <a:rPr lang="zh-CN" altLang="en-US"/>
                        <a:t>小脑</a:t>
                      </a:r>
                      <a:endParaRPr lang="zh-CN" altLang="en-US"/>
                    </a:p>
                  </a:txBody>
                  <a:tcPr anchor="ctr" anchorCtr="0"/>
                </a:tc>
                <a:tc>
                  <a:txBody>
                    <a:bodyPr/>
                    <a:p>
                      <a:pPr algn="ctr">
                        <a:buNone/>
                      </a:pPr>
                      <a:r>
                        <a:rPr lang="en-US" altLang="zh-CN"/>
                        <a:t>1Hz</a:t>
                      </a:r>
                      <a:endParaRPr lang="en-US" altLang="zh-CN"/>
                    </a:p>
                  </a:txBody>
                  <a:tcPr anchor="ctr" anchorCtr="0"/>
                </a:tc>
                <a:tc>
                  <a:txBody>
                    <a:bodyPr/>
                    <a:p>
                      <a:pPr algn="ctr">
                        <a:buNone/>
                      </a:pPr>
                      <a:r>
                        <a:rPr lang="en-US" altLang="zh-CN" sz="1800">
                          <a:sym typeface="+mn-ea"/>
                        </a:rPr>
                        <a:t>1500-1800</a:t>
                      </a:r>
                      <a:endParaRPr lang="zh-CN" altLang="en-US"/>
                    </a:p>
                  </a:txBody>
                  <a:tcPr anchor="ctr" anchorCtr="0"/>
                </a:tc>
                <a:tc>
                  <a:txBody>
                    <a:bodyPr/>
                    <a:p>
                      <a:pPr algn="ctr">
                        <a:buNone/>
                      </a:pPr>
                      <a:r>
                        <a:rPr lang="en-US" altLang="zh-CN"/>
                        <a:t>20-30</a:t>
                      </a:r>
                      <a:endParaRPr lang="en-US" altLang="zh-CN"/>
                    </a:p>
                  </a:txBody>
                  <a:tcPr anchor="ctr" anchorCtr="0"/>
                </a:tc>
              </a:tr>
              <a:tr h="381000">
                <a:tc vMerge="1">
                  <a:tcPr anchor="ctr" anchorCtr="0"/>
                </a:tc>
                <a:tc>
                  <a:txBody>
                    <a:bodyPr/>
                    <a:p>
                      <a:pPr algn="ctr">
                        <a:buNone/>
                      </a:pPr>
                      <a:r>
                        <a:rPr lang="zh-CN" altLang="en-US"/>
                        <a:t>患侧头面运动区</a:t>
                      </a:r>
                      <a:endParaRPr lang="zh-CN" altLang="en-US"/>
                    </a:p>
                  </a:txBody>
                  <a:tcPr anchor="ctr" anchorCtr="0"/>
                </a:tc>
                <a:tc>
                  <a:txBody>
                    <a:bodyPr/>
                    <a:p>
                      <a:pPr algn="ctr">
                        <a:buNone/>
                      </a:pPr>
                      <a:r>
                        <a:rPr lang="en-US" altLang="zh-CN"/>
                        <a:t>1Hz</a:t>
                      </a:r>
                      <a:endParaRPr lang="en-US" altLang="zh-CN"/>
                    </a:p>
                  </a:txBody>
                  <a:tcPr anchor="ctr" anchorCtr="0"/>
                </a:tc>
                <a:tc>
                  <a:txBody>
                    <a:bodyPr/>
                    <a:p>
                      <a:pPr algn="ctr">
                        <a:buNone/>
                      </a:pPr>
                      <a:r>
                        <a:rPr lang="en-US" altLang="zh-CN" sz="1800">
                          <a:sym typeface="+mn-ea"/>
                        </a:rPr>
                        <a:t>1500-1800</a:t>
                      </a:r>
                      <a:endParaRPr lang="zh-CN" altLang="en-US"/>
                    </a:p>
                  </a:txBody>
                  <a:tcPr anchor="ctr" anchorCtr="0"/>
                </a:tc>
                <a:tc>
                  <a:txBody>
                    <a:bodyPr/>
                    <a:p>
                      <a:pPr algn="ctr">
                        <a:buNone/>
                      </a:pPr>
                      <a:r>
                        <a:rPr lang="en-US" altLang="zh-CN" sz="1800">
                          <a:sym typeface="+mn-ea"/>
                        </a:rPr>
                        <a:t>20-30</a:t>
                      </a:r>
                      <a:endParaRPr lang="zh-CN" altLang="en-US"/>
                    </a:p>
                  </a:txBody>
                  <a:tcPr anchor="ctr" anchorCtr="0"/>
                </a:tc>
              </a:tr>
              <a:tr h="381000">
                <a:tc>
                  <a:txBody>
                    <a:bodyPr/>
                    <a:p>
                      <a:pPr algn="ctr">
                        <a:buNone/>
                      </a:pPr>
                      <a:r>
                        <a:rPr lang="zh-CN" altLang="en-US"/>
                        <a:t>特发性震颤</a:t>
                      </a:r>
                      <a:endParaRPr lang="zh-CN" altLang="en-US"/>
                    </a:p>
                  </a:txBody>
                  <a:tcPr anchor="ctr" anchorCtr="0"/>
                </a:tc>
                <a:tc>
                  <a:txBody>
                    <a:bodyPr/>
                    <a:p>
                      <a:pPr algn="ctr">
                        <a:buNone/>
                      </a:pPr>
                      <a:r>
                        <a:rPr lang="zh-CN" altLang="en-US"/>
                        <a:t>小脑</a:t>
                      </a:r>
                      <a:endParaRPr lang="zh-CN" altLang="en-US"/>
                    </a:p>
                  </a:txBody>
                  <a:tcPr anchor="ctr" anchorCtr="0"/>
                </a:tc>
                <a:tc>
                  <a:txBody>
                    <a:bodyPr/>
                    <a:p>
                      <a:pPr algn="ctr">
                        <a:buNone/>
                      </a:pPr>
                      <a:r>
                        <a:rPr lang="en-US" altLang="zh-CN" sz="1800">
                          <a:sym typeface="+mn-ea"/>
                        </a:rPr>
                        <a:t>1Hz</a:t>
                      </a:r>
                      <a:endParaRPr lang="zh-CN" altLang="en-US"/>
                    </a:p>
                  </a:txBody>
                  <a:tcPr anchor="ctr" anchorCtr="0"/>
                </a:tc>
                <a:tc>
                  <a:txBody>
                    <a:bodyPr/>
                    <a:p>
                      <a:pPr algn="ctr">
                        <a:buNone/>
                      </a:pPr>
                      <a:r>
                        <a:rPr lang="en-US" altLang="zh-CN"/>
                        <a:t>1200-1600</a:t>
                      </a:r>
                      <a:endParaRPr lang="en-US" altLang="zh-CN"/>
                    </a:p>
                  </a:txBody>
                  <a:tcPr anchor="ctr" anchorCtr="0"/>
                </a:tc>
                <a:tc>
                  <a:txBody>
                    <a:bodyPr/>
                    <a:p>
                      <a:pPr algn="ctr">
                        <a:buNone/>
                      </a:pPr>
                      <a:r>
                        <a:rPr lang="en-US" altLang="zh-CN" sz="1800">
                          <a:sym typeface="+mn-ea"/>
                        </a:rPr>
                        <a:t>20-30</a:t>
                      </a:r>
                      <a:endParaRPr lang="zh-CN" altLang="en-US"/>
                    </a:p>
                  </a:txBody>
                  <a:tcPr anchor="ctr" anchorCtr="0"/>
                </a:tc>
              </a:tr>
            </a:tbl>
          </a:graphicData>
        </a:graphic>
      </p:graphicFrame>
      <p:sp>
        <p:nvSpPr>
          <p:cNvPr id="4" name="圆角矩形 3"/>
          <p:cNvSpPr/>
          <p:nvPr/>
        </p:nvSpPr>
        <p:spPr>
          <a:xfrm>
            <a:off x="2825750" y="4500880"/>
            <a:ext cx="6540500" cy="168592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000"/>
              <a:t>综合而言，</a:t>
            </a:r>
            <a:r>
              <a:rPr lang="en-US" altLang="zh-CN" sz="2000"/>
              <a:t>TMS</a:t>
            </a:r>
            <a:r>
              <a:rPr lang="zh-CN" altLang="en-US" sz="2000"/>
              <a:t>刺激模式选择与脑区异常激活方向相关，与这类方向形成对抗，以恢复到正常水平。</a:t>
            </a:r>
            <a:endParaRPr lang="zh-CN" altLang="en-US" sz="2000"/>
          </a:p>
        </p:txBody>
      </p:sp>
    </p:spTree>
    <p:custDataLst>
      <p:tags r:id="rId3"/>
    </p:custData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2" name="内容占位符 2"/>
          <p:cNvSpPr>
            <a:spLocks noGrp="1"/>
          </p:cNvSpPr>
          <p:nvPr/>
        </p:nvSpPr>
        <p:spPr>
          <a:xfrm>
            <a:off x="705485" y="829310"/>
            <a:ext cx="10288270" cy="5357495"/>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a:solidFill>
                <a:schemeClr val="tx1"/>
              </a:solidFill>
              <a:latin typeface="Times New Roman" panose="02020603050405020304" charset="0"/>
              <a:ea typeface="楷体" panose="02010609060101010101" charset="-122"/>
              <a:cs typeface="Times New Roman" panose="02020603050405020304" charset="0"/>
            </a:endParaRPr>
          </a:p>
          <a:p>
            <a:pPr lvl="0">
              <a:lnSpc>
                <a:spcPct val="150000"/>
              </a:lnSpc>
            </a:pPr>
            <a:endParaRPr lang="zh-CN" altLang="en-US">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3" name="内容占位符 2"/>
          <p:cNvSpPr>
            <a:spLocks noGrp="1"/>
          </p:cNvSpPr>
          <p:nvPr/>
        </p:nvSpPr>
        <p:spPr>
          <a:xfrm>
            <a:off x="832485" y="755015"/>
            <a:ext cx="10288270" cy="5357495"/>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zh-CN" sz="2000">
              <a:solidFill>
                <a:schemeClr val="tx1"/>
              </a:solidFill>
              <a:latin typeface="Times New Roman" panose="02020603050405020304" charset="0"/>
              <a:ea typeface="楷体" panose="02010609060101010101" charset="-122"/>
              <a:cs typeface="Times New Roman" panose="02020603050405020304" charset="0"/>
            </a:endParaRPr>
          </a:p>
          <a:p>
            <a:pPr lvl="0">
              <a:lnSpc>
                <a:spcPct val="150000"/>
              </a:lnSpc>
            </a:pPr>
            <a:endParaRPr lang="zh-CN" altLang="en-US" sz="1600">
              <a:solidFill>
                <a:schemeClr val="tx1"/>
              </a:solidFill>
              <a:latin typeface="Times New Roman" panose="02020603050405020304" charset="0"/>
              <a:ea typeface="楷体" panose="02010609060101010101" charset="-122"/>
              <a:cs typeface="Times New Roman" panose="02020603050405020304" charset="0"/>
              <a:sym typeface="+mn-ea"/>
            </a:endParaRPr>
          </a:p>
        </p:txBody>
      </p:sp>
      <p:sp>
        <p:nvSpPr>
          <p:cNvPr id="5" name="文本框 4"/>
          <p:cNvSpPr txBox="1"/>
          <p:nvPr/>
        </p:nvSpPr>
        <p:spPr>
          <a:xfrm>
            <a:off x="2582545" y="2400300"/>
            <a:ext cx="4064000" cy="1861185"/>
          </a:xfrm>
          <a:prstGeom prst="rect">
            <a:avLst/>
          </a:prstGeom>
          <a:noFill/>
        </p:spPr>
        <p:txBody>
          <a:bodyPr wrap="square" rtlCol="0">
            <a:spAutoFit/>
          </a:bodyPr>
          <a:p>
            <a:r>
              <a:rPr lang="en-US" altLang="zh-CN" sz="11500">
                <a:latin typeface="Times New Roman" panose="02020603050405020304" charset="0"/>
                <a:cs typeface="Times New Roman" panose="02020603050405020304" charset="0"/>
              </a:rPr>
              <a:t>END</a:t>
            </a:r>
            <a:endParaRPr lang="en-US" altLang="zh-CN" sz="11500">
              <a:latin typeface="Times New Roman" panose="02020603050405020304" charset="0"/>
              <a:cs typeface="Times New Roman" panose="02020603050405020304" charset="0"/>
            </a:endParaRPr>
          </a:p>
        </p:txBody>
      </p:sp>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5328272" y="648678"/>
            <a:ext cx="1656000" cy="1656000"/>
          </a:xfrm>
          <a:prstGeom prst="ellipse">
            <a:avLst/>
          </a:prstGeom>
          <a:ln w="285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charset="0"/>
              <a:cs typeface="Times New Roman" panose="02020603050405020304" charset="0"/>
            </a:endParaRPr>
          </a:p>
        </p:txBody>
      </p:sp>
      <p:cxnSp>
        <p:nvCxnSpPr>
          <p:cNvPr id="4" name="直接连接符 3"/>
          <p:cNvCxnSpPr/>
          <p:nvPr/>
        </p:nvCxnSpPr>
        <p:spPr>
          <a:xfrm>
            <a:off x="188379" y="3351736"/>
            <a:ext cx="11808000" cy="0"/>
          </a:xfrm>
          <a:prstGeom prst="line">
            <a:avLst/>
          </a:prstGeom>
        </p:spPr>
        <p:style>
          <a:lnRef idx="3">
            <a:schemeClr val="accent1"/>
          </a:lnRef>
          <a:fillRef idx="0">
            <a:srgbClr val="FFFFFF"/>
          </a:fillRef>
          <a:effectRef idx="0">
            <a:srgbClr val="FFFFFF"/>
          </a:effectRef>
          <a:fontRef idx="minor">
            <a:schemeClr val="tx1"/>
          </a:fontRef>
        </p:style>
      </p:cxnSp>
      <p:grpSp>
        <p:nvGrpSpPr>
          <p:cNvPr id="11" name="组合 10"/>
          <p:cNvGrpSpPr/>
          <p:nvPr/>
        </p:nvGrpSpPr>
        <p:grpSpPr>
          <a:xfrm>
            <a:off x="4303378" y="2644121"/>
            <a:ext cx="4659630" cy="645160"/>
            <a:chOff x="5018021" y="3328995"/>
            <a:chExt cx="4659630" cy="645160"/>
          </a:xfrm>
        </p:grpSpPr>
        <p:sp>
          <p:nvSpPr>
            <p:cNvPr id="2" name="TextBox 98"/>
            <p:cNvSpPr txBox="1"/>
            <p:nvPr/>
          </p:nvSpPr>
          <p:spPr>
            <a:xfrm>
              <a:off x="5090411" y="3328995"/>
              <a:ext cx="4587240" cy="645160"/>
            </a:xfrm>
            <a:prstGeom prst="rect">
              <a:avLst/>
            </a:prstGeom>
            <a:noFill/>
          </p:spPr>
          <p:txBody>
            <a:bodyPr wrap="square" rtlCol="0">
              <a:spAutoFit/>
            </a:bodyPr>
            <a:lstStyle/>
            <a:p>
              <a:pPr algn="ctr"/>
              <a:r>
                <a:rPr lang="zh-CN" altLang="en-US" sz="3600" b="1" dirty="0">
                  <a:solidFill>
                    <a:schemeClr val="accent1"/>
                  </a:solidFill>
                  <a:latin typeface="Times New Roman" panose="02020603050405020304" charset="0"/>
                  <a:ea typeface="微软雅黑" panose="020B0503020204020204" charset="-122"/>
                  <a:cs typeface="Times New Roman" panose="02020603050405020304" charset="0"/>
                  <a:sym typeface="+mn-ea"/>
                </a:rPr>
                <a:t>机制及原理</a:t>
              </a:r>
              <a:endParaRPr lang="zh-CN" altLang="en-US" sz="3600" b="1" dirty="0">
                <a:solidFill>
                  <a:schemeClr val="accent1"/>
                </a:solidFill>
                <a:latin typeface="Times New Roman" panose="02020603050405020304" charset="0"/>
                <a:ea typeface="微软雅黑" panose="020B0503020204020204" charset="-122"/>
                <a:cs typeface="Times New Roman" panose="02020603050405020304" charset="0"/>
                <a:sym typeface="+mn-ea"/>
              </a:endParaRPr>
            </a:p>
          </p:txBody>
        </p:sp>
        <p:sp>
          <p:nvSpPr>
            <p:cNvPr id="10" name="TextBox 98"/>
            <p:cNvSpPr txBox="1"/>
            <p:nvPr/>
          </p:nvSpPr>
          <p:spPr>
            <a:xfrm>
              <a:off x="5018021" y="3328995"/>
              <a:ext cx="701529" cy="645160"/>
            </a:xfrm>
            <a:prstGeom prst="rect">
              <a:avLst/>
            </a:prstGeom>
            <a:noFill/>
          </p:spPr>
          <p:txBody>
            <a:bodyPr wrap="square" rtlCol="0">
              <a:spAutoFit/>
            </a:bodyPr>
            <a:lstStyle/>
            <a:p>
              <a:pPr algn="ctr"/>
              <a:r>
                <a:rPr lang="en-US" altLang="zh-CN" sz="3600" b="1" dirty="0">
                  <a:solidFill>
                    <a:schemeClr val="accent1"/>
                  </a:solidFill>
                  <a:latin typeface="Times New Roman" panose="02020603050405020304" charset="0"/>
                  <a:ea typeface="微软雅黑" panose="020B0503020204020204" charset="-122"/>
                  <a:cs typeface="Times New Roman" panose="02020603050405020304" charset="0"/>
                </a:rPr>
                <a:t>02</a:t>
              </a:r>
              <a:endParaRPr lang="en-US" altLang="zh-CN" sz="3600" b="1" dirty="0">
                <a:solidFill>
                  <a:schemeClr val="accent1"/>
                </a:solidFill>
                <a:latin typeface="Times New Roman" panose="02020603050405020304" charset="0"/>
                <a:ea typeface="微软雅黑" panose="020B0503020204020204" charset="-122"/>
                <a:cs typeface="Times New Roman" panose="02020603050405020304" charset="0"/>
              </a:endParaRPr>
            </a:p>
          </p:txBody>
        </p:sp>
      </p:grpSp>
      <p:pic>
        <p:nvPicPr>
          <p:cNvPr id="6" name="图片 5" descr="依瑞德集团logo-白边(1)"/>
          <p:cNvPicPr>
            <a:picLocks noChangeAspect="1"/>
          </p:cNvPicPr>
          <p:nvPr/>
        </p:nvPicPr>
        <p:blipFill>
          <a:blip r:embed="rId1"/>
          <a:stretch>
            <a:fillRect/>
          </a:stretch>
        </p:blipFill>
        <p:spPr>
          <a:xfrm>
            <a:off x="5515610" y="781050"/>
            <a:ext cx="1375410" cy="1303020"/>
          </a:xfrm>
          <a:prstGeom prst="rect">
            <a:avLst/>
          </a:prstGeom>
        </p:spPr>
      </p:pic>
    </p:spTree>
  </p:cSld>
  <p:clrMapOvr>
    <a:masterClrMapping/>
  </p:clrMapOvr>
  <p:transition spd="slow">
    <p:strips dir="rd"/>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p:txBody>
          <a:bodyPr>
            <a:normAutofit/>
          </a:bodyPr>
          <a:p>
            <a:pPr>
              <a:lnSpc>
                <a:spcPct val="150000"/>
              </a:lnSpc>
            </a:pPr>
            <a:r>
              <a:rPr lang="zh-CN" altLang="en-US" sz="2000">
                <a:solidFill>
                  <a:schemeClr val="tx1"/>
                </a:solidFill>
                <a:latin typeface="微软雅黑" panose="020B0503020204020204" charset="-122"/>
                <a:ea typeface="微软雅黑" panose="020B0503020204020204" charset="-122"/>
                <a:cs typeface="Times New Roman" panose="02020603050405020304" charset="0"/>
              </a:rPr>
              <a:t>定义：经颅磁刺激作为一种无创、无痛的神经调控工具，主要基于</a:t>
            </a:r>
            <a:r>
              <a:rPr lang="zh-CN" altLang="en-US" sz="2000">
                <a:solidFill>
                  <a:schemeClr val="accent6"/>
                </a:solidFill>
                <a:latin typeface="微软雅黑" panose="020B0503020204020204" charset="-122"/>
                <a:ea typeface="微软雅黑" panose="020B0503020204020204" charset="-122"/>
                <a:cs typeface="Times New Roman" panose="02020603050405020304" charset="0"/>
              </a:rPr>
              <a:t>法拉第电磁感应定律</a:t>
            </a:r>
            <a:r>
              <a:rPr lang="zh-CN" altLang="en-US" sz="2000">
                <a:solidFill>
                  <a:schemeClr val="tx1"/>
                </a:solidFill>
                <a:latin typeface="微软雅黑" panose="020B0503020204020204" charset="-122"/>
                <a:ea typeface="微软雅黑" panose="020B0503020204020204" charset="-122"/>
                <a:cs typeface="Times New Roman" panose="02020603050405020304" charset="0"/>
              </a:rPr>
              <a:t>，其原理为电刺激脉冲产生，使放置于头皮的磁刺激线圈产生垂直方向的磁脉冲，磁脉冲穿透颅骨，在大脑皮质产生感应电流。当感应电流超过局部神经组织的兴奋阈值时，大脑神经细胞发生去极化进而产生一系列</a:t>
            </a:r>
            <a:r>
              <a:rPr lang="zh-CN" altLang="en-US" sz="2000">
                <a:solidFill>
                  <a:schemeClr val="accent6"/>
                </a:solidFill>
                <a:latin typeface="微软雅黑" panose="020B0503020204020204" charset="-122"/>
                <a:ea typeface="微软雅黑" panose="020B0503020204020204" charset="-122"/>
                <a:cs typeface="Times New Roman" panose="02020603050405020304" charset="0"/>
              </a:rPr>
              <a:t>生理学</a:t>
            </a:r>
            <a:r>
              <a:rPr lang="zh-CN" altLang="en-US" sz="2000">
                <a:solidFill>
                  <a:schemeClr val="tx1"/>
                </a:solidFill>
                <a:latin typeface="微软雅黑" panose="020B0503020204020204" charset="-122"/>
                <a:ea typeface="微软雅黑" panose="020B0503020204020204" charset="-122"/>
                <a:cs typeface="Times New Roman" panose="02020603050405020304" charset="0"/>
              </a:rPr>
              <a:t>变化。</a:t>
            </a:r>
            <a:endParaRPr lang="zh-CN" altLang="en-US" sz="2000">
              <a:solidFill>
                <a:schemeClr val="tx1"/>
              </a:solidFill>
              <a:latin typeface="微软雅黑" panose="020B0503020204020204" charset="-122"/>
              <a:ea typeface="微软雅黑" panose="020B0503020204020204" charset="-122"/>
              <a:cs typeface="Times New Roman" panose="02020603050405020304" charset="0"/>
            </a:endParaRPr>
          </a:p>
        </p:txBody>
      </p:sp>
      <p:sp>
        <p:nvSpPr>
          <p:cNvPr id="4" name="圆角矩形 3"/>
          <p:cNvSpPr/>
          <p:nvPr/>
        </p:nvSpPr>
        <p:spPr>
          <a:xfrm>
            <a:off x="608330" y="3939540"/>
            <a:ext cx="4320540" cy="80264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400"/>
              <a:t>物理学原理：</a:t>
            </a:r>
            <a:endParaRPr lang="zh-CN" altLang="en-US" sz="2400"/>
          </a:p>
          <a:p>
            <a:pPr algn="ctr"/>
            <a:r>
              <a:rPr lang="zh-CN" altLang="en-US" sz="2400"/>
              <a:t>法拉第电磁感应原理</a:t>
            </a:r>
            <a:endParaRPr lang="zh-CN" altLang="en-US" sz="2400"/>
          </a:p>
        </p:txBody>
      </p:sp>
      <p:sp>
        <p:nvSpPr>
          <p:cNvPr id="5" name="圆角矩形 4"/>
          <p:cNvSpPr/>
          <p:nvPr/>
        </p:nvSpPr>
        <p:spPr>
          <a:xfrm>
            <a:off x="6874510" y="3939540"/>
            <a:ext cx="3291840" cy="80264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400"/>
              <a:t>生理学原理</a:t>
            </a:r>
            <a:endParaRPr lang="zh-CN" altLang="en-US" sz="2400"/>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圆角矩形 3"/>
          <p:cNvSpPr/>
          <p:nvPr/>
        </p:nvSpPr>
        <p:spPr>
          <a:xfrm>
            <a:off x="608330" y="1660525"/>
            <a:ext cx="2845435" cy="80264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400"/>
              <a:t>刺激线圈突变电流</a:t>
            </a:r>
            <a:endParaRPr lang="zh-CN" altLang="en-US" sz="2400"/>
          </a:p>
        </p:txBody>
      </p:sp>
      <p:sp>
        <p:nvSpPr>
          <p:cNvPr id="5" name="圆角矩形 4"/>
          <p:cNvSpPr/>
          <p:nvPr/>
        </p:nvSpPr>
        <p:spPr>
          <a:xfrm>
            <a:off x="4267200" y="1660525"/>
            <a:ext cx="1483995" cy="80264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400"/>
              <a:t>磁场</a:t>
            </a:r>
            <a:endParaRPr lang="zh-CN" altLang="en-US" sz="2400"/>
          </a:p>
        </p:txBody>
      </p:sp>
      <p:cxnSp>
        <p:nvCxnSpPr>
          <p:cNvPr id="7" name="直接箭头连接符 6"/>
          <p:cNvCxnSpPr>
            <a:stCxn id="4" idx="3"/>
          </p:cNvCxnSpPr>
          <p:nvPr/>
        </p:nvCxnSpPr>
        <p:spPr>
          <a:xfrm>
            <a:off x="3453765" y="2061845"/>
            <a:ext cx="813435" cy="63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9" name="直接箭头连接符 8"/>
          <p:cNvCxnSpPr>
            <a:stCxn id="5" idx="3"/>
          </p:cNvCxnSpPr>
          <p:nvPr/>
        </p:nvCxnSpPr>
        <p:spPr>
          <a:xfrm>
            <a:off x="5751195" y="2061845"/>
            <a:ext cx="1381125" cy="1079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0" name="圆角矩形 9"/>
          <p:cNvSpPr/>
          <p:nvPr/>
        </p:nvSpPr>
        <p:spPr>
          <a:xfrm>
            <a:off x="7132320" y="1597025"/>
            <a:ext cx="1483995" cy="87503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感应电流</a:t>
            </a:r>
            <a:endParaRPr lang="zh-CN" altLang="en-US"/>
          </a:p>
          <a:p>
            <a:pPr algn="ctr"/>
            <a:r>
              <a:rPr lang="zh-CN" altLang="en-US"/>
              <a:t>（几十到几百微安）</a:t>
            </a:r>
            <a:endParaRPr lang="zh-CN" altLang="en-US"/>
          </a:p>
        </p:txBody>
      </p:sp>
      <p:sp>
        <p:nvSpPr>
          <p:cNvPr id="11" name="文本框 10"/>
          <p:cNvSpPr txBox="1"/>
          <p:nvPr/>
        </p:nvSpPr>
        <p:spPr>
          <a:xfrm>
            <a:off x="5821680" y="1597025"/>
            <a:ext cx="1149350" cy="860425"/>
          </a:xfrm>
          <a:prstGeom prst="rect">
            <a:avLst/>
          </a:prstGeom>
          <a:noFill/>
        </p:spPr>
        <p:txBody>
          <a:bodyPr wrap="square" rtlCol="0">
            <a:spAutoFit/>
          </a:bodyPr>
          <a:p>
            <a:pPr algn="ctr"/>
            <a:r>
              <a:rPr lang="zh-CN" altLang="en-US" b="1">
                <a:solidFill>
                  <a:srgbClr val="FF0000"/>
                </a:solidFill>
              </a:rPr>
              <a:t>无衰减</a:t>
            </a:r>
            <a:endParaRPr lang="zh-CN" altLang="en-US" b="1">
              <a:solidFill>
                <a:srgbClr val="FF0000"/>
              </a:solidFill>
            </a:endParaRPr>
          </a:p>
          <a:p>
            <a:endParaRPr lang="zh-CN" altLang="en-US" sz="1400"/>
          </a:p>
          <a:p>
            <a:pPr algn="ctr"/>
            <a:r>
              <a:rPr lang="zh-CN" altLang="en-US"/>
              <a:t>穿透颅骨</a:t>
            </a:r>
            <a:endParaRPr lang="zh-CN" altLang="en-US"/>
          </a:p>
        </p:txBody>
      </p:sp>
      <p:cxnSp>
        <p:nvCxnSpPr>
          <p:cNvPr id="12" name="直接箭头连接符 11"/>
          <p:cNvCxnSpPr>
            <a:stCxn id="10" idx="3"/>
          </p:cNvCxnSpPr>
          <p:nvPr/>
        </p:nvCxnSpPr>
        <p:spPr>
          <a:xfrm>
            <a:off x="8616315" y="2034540"/>
            <a:ext cx="822325" cy="2095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3" name="圆角矩形 12"/>
          <p:cNvSpPr/>
          <p:nvPr/>
        </p:nvSpPr>
        <p:spPr>
          <a:xfrm>
            <a:off x="9429750" y="1660525"/>
            <a:ext cx="1483995" cy="80264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400"/>
              <a:t>神经细胞</a:t>
            </a:r>
            <a:endParaRPr lang="zh-CN" altLang="en-US" sz="2400"/>
          </a:p>
        </p:txBody>
      </p:sp>
      <p:sp>
        <p:nvSpPr>
          <p:cNvPr id="14" name="文本框 13"/>
          <p:cNvSpPr txBox="1"/>
          <p:nvPr/>
        </p:nvSpPr>
        <p:spPr>
          <a:xfrm>
            <a:off x="8616315" y="2089785"/>
            <a:ext cx="739140" cy="368300"/>
          </a:xfrm>
          <a:prstGeom prst="rect">
            <a:avLst/>
          </a:prstGeom>
          <a:noFill/>
        </p:spPr>
        <p:txBody>
          <a:bodyPr wrap="square" rtlCol="0">
            <a:spAutoFit/>
          </a:bodyPr>
          <a:p>
            <a:pPr algn="ctr"/>
            <a:r>
              <a:rPr lang="zh-CN" altLang="en-US"/>
              <a:t>刺激</a:t>
            </a:r>
            <a:endParaRPr lang="zh-CN" altLang="en-US"/>
          </a:p>
        </p:txBody>
      </p:sp>
      <p:pic>
        <p:nvPicPr>
          <p:cNvPr id="101" name="图片 100"/>
          <p:cNvPicPr/>
          <p:nvPr/>
        </p:nvPicPr>
        <p:blipFill>
          <a:blip r:embed="rId1"/>
          <a:stretch>
            <a:fillRect/>
          </a:stretch>
        </p:blipFill>
        <p:spPr>
          <a:xfrm>
            <a:off x="4946015" y="3068320"/>
            <a:ext cx="6623685" cy="3517900"/>
          </a:xfrm>
          <a:prstGeom prst="rect">
            <a:avLst/>
          </a:prstGeom>
          <a:noFill/>
          <a:ln w="9525">
            <a:noFill/>
          </a:ln>
        </p:spPr>
      </p:pic>
      <p:pic>
        <p:nvPicPr>
          <p:cNvPr id="3" name="图片 2"/>
          <p:cNvPicPr>
            <a:picLocks noChangeAspect="1"/>
          </p:cNvPicPr>
          <p:nvPr/>
        </p:nvPicPr>
        <p:blipFill>
          <a:blip r:embed="rId2"/>
          <a:stretch>
            <a:fillRect/>
          </a:stretch>
        </p:blipFill>
        <p:spPr>
          <a:xfrm>
            <a:off x="358140" y="3152140"/>
            <a:ext cx="4587875" cy="2898140"/>
          </a:xfrm>
          <a:prstGeom prst="rect">
            <a:avLst/>
          </a:prstGeom>
        </p:spPr>
      </p:pic>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3"/>
          <a:stretch>
            <a:fillRect/>
          </a:stretch>
        </p:blipFill>
        <p:spPr>
          <a:xfrm flipH="1">
            <a:off x="11430" y="22860"/>
            <a:ext cx="1075055" cy="806450"/>
          </a:xfrm>
          <a:prstGeom prst="rect">
            <a:avLst/>
          </a:prstGeom>
        </p:spPr>
      </p:pic>
      <p:sp>
        <p:nvSpPr>
          <p:cNvPr id="82" name="文本框 81"/>
          <p:cNvSpPr txBox="1"/>
          <p:nvPr>
            <p:custDataLst>
              <p:tags r:id="rId4"/>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sp>
        <p:nvSpPr>
          <p:cNvPr id="2" name="椭圆 1"/>
          <p:cNvSpPr/>
          <p:nvPr/>
        </p:nvSpPr>
        <p:spPr>
          <a:xfrm>
            <a:off x="9276715" y="5402580"/>
            <a:ext cx="1790700" cy="647700"/>
          </a:xfrm>
          <a:prstGeom prst="ellipse">
            <a:avLst/>
          </a:prstGeom>
          <a:noFill/>
          <a:ln>
            <a:solidFill>
              <a:schemeClr val="accent6"/>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5"/>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08330" y="1596390"/>
            <a:ext cx="11289030" cy="4653280"/>
          </a:xfrm>
        </p:spPr>
        <p:txBody>
          <a:bodyPr>
            <a:normAutofit lnSpcReduction="10000"/>
          </a:bodyPr>
          <a:p>
            <a:pPr>
              <a:lnSpc>
                <a:spcPct val="150000"/>
              </a:lnSpc>
            </a:pPr>
            <a:r>
              <a:rPr lang="zh-CN" altLang="en-US">
                <a:solidFill>
                  <a:schemeClr val="tx1"/>
                </a:solidFill>
                <a:latin typeface="微软雅黑" panose="020B0503020204020204" charset="-122"/>
                <a:ea typeface="微软雅黑" panose="020B0503020204020204" charset="-122"/>
                <a:cs typeface="Times New Roman" panose="02020603050405020304" charset="0"/>
              </a:rPr>
              <a:t>磁场中的一个闭合道题回路的磁通量发生变化时，回路中就产生了感应电流。</a:t>
            </a:r>
            <a:endParaRPr lang="zh-CN" altLang="en-US">
              <a:solidFill>
                <a:schemeClr val="tx1"/>
              </a:solidFill>
              <a:latin typeface="微软雅黑" panose="020B0503020204020204" charset="-122"/>
              <a:ea typeface="微软雅黑" panose="020B0503020204020204" charset="-122"/>
              <a:cs typeface="Times New Roman" panose="02020603050405020304" charset="0"/>
            </a:endParaRPr>
          </a:p>
          <a:p>
            <a:pPr>
              <a:lnSpc>
                <a:spcPct val="150000"/>
              </a:lnSpc>
            </a:pPr>
            <a:r>
              <a:rPr lang="zh-CN" altLang="en-US">
                <a:solidFill>
                  <a:schemeClr val="tx1"/>
                </a:solidFill>
                <a:latin typeface="微软雅黑" panose="020B0503020204020204" charset="-122"/>
                <a:ea typeface="微软雅黑" panose="020B0503020204020204" charset="-122"/>
                <a:cs typeface="Times New Roman" panose="02020603050405020304" charset="0"/>
              </a:rPr>
              <a:t>感应电流发生：变化中的电流；</a:t>
            </a:r>
            <a:r>
              <a:rPr lang="zh-CN" altLang="en-US" b="1">
                <a:solidFill>
                  <a:srgbClr val="FF0000"/>
                </a:solidFill>
                <a:latin typeface="微软雅黑" panose="020B0503020204020204" charset="-122"/>
                <a:ea typeface="微软雅黑" panose="020B0503020204020204" charset="-122"/>
                <a:cs typeface="Times New Roman" panose="02020603050405020304" charset="0"/>
              </a:rPr>
              <a:t>变化中的磁场</a:t>
            </a:r>
            <a:r>
              <a:rPr lang="zh-CN" altLang="en-US">
                <a:solidFill>
                  <a:schemeClr val="tx1"/>
                </a:solidFill>
                <a:latin typeface="微软雅黑" panose="020B0503020204020204" charset="-122"/>
                <a:ea typeface="微软雅黑" panose="020B0503020204020204" charset="-122"/>
                <a:cs typeface="Times New Roman" panose="02020603050405020304" charset="0"/>
              </a:rPr>
              <a:t>；运动中的稳恒电流；运动中的磁铁；运动中的导线。</a:t>
            </a:r>
            <a:endParaRPr lang="zh-CN" altLang="en-US">
              <a:solidFill>
                <a:schemeClr val="tx1"/>
              </a:solidFill>
              <a:latin typeface="微软雅黑" panose="020B0503020204020204" charset="-122"/>
              <a:ea typeface="微软雅黑" panose="020B0503020204020204" charset="-122"/>
              <a:cs typeface="Times New Roman" panose="02020603050405020304" charset="0"/>
            </a:endParaRPr>
          </a:p>
        </p:txBody>
      </p:sp>
      <p:sp>
        <p:nvSpPr>
          <p:cNvPr id="4" name="圆角矩形 3"/>
          <p:cNvSpPr/>
          <p:nvPr/>
        </p:nvSpPr>
        <p:spPr>
          <a:xfrm>
            <a:off x="1282065" y="829310"/>
            <a:ext cx="3118485" cy="66103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400"/>
              <a:t>法拉第电磁感应原理</a:t>
            </a:r>
            <a:endParaRPr lang="zh-CN" altLang="en-US" sz="2400"/>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pic>
        <p:nvPicPr>
          <p:cNvPr id="6" name="图片 5" descr="Faraday_emf_experiment"/>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15440" y="3373120"/>
            <a:ext cx="8477250" cy="2981325"/>
          </a:xfrm>
          <a:prstGeom prst="rect">
            <a:avLst/>
          </a:prstGeom>
        </p:spPr>
      </p:pic>
    </p:spTree>
    <p:custDataLst>
      <p:tags r:id="rId5"/>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805180" y="1720850"/>
            <a:ext cx="11092180" cy="4528820"/>
          </a:xfrm>
        </p:spPr>
        <p:txBody>
          <a:bodyPr>
            <a:normAutofit/>
          </a:bodyPr>
          <a:p>
            <a:pPr>
              <a:lnSpc>
                <a:spcPct val="150000"/>
              </a:lnSpc>
            </a:pPr>
            <a:r>
              <a:rPr lang="zh-CN" altLang="en-US" sz="2400">
                <a:solidFill>
                  <a:schemeClr val="tx1"/>
                </a:solidFill>
                <a:latin typeface="微软雅黑" panose="020B0503020204020204" charset="-122"/>
                <a:ea typeface="微软雅黑" panose="020B0503020204020204" charset="-122"/>
                <a:cs typeface="Times New Roman" panose="02020603050405020304" charset="0"/>
              </a:rPr>
              <a:t>磁场穿透颅骨时的无衰减：</a:t>
            </a:r>
            <a:endParaRPr lang="zh-CN" altLang="en-US" sz="2400">
              <a:solidFill>
                <a:schemeClr val="tx1"/>
              </a:solidFill>
              <a:latin typeface="微软雅黑" panose="020B0503020204020204" charset="-122"/>
              <a:ea typeface="微软雅黑" panose="020B0503020204020204" charset="-122"/>
              <a:cs typeface="Times New Roman" panose="02020603050405020304" charset="0"/>
            </a:endParaRPr>
          </a:p>
          <a:p>
            <a:pPr lvl="1">
              <a:lnSpc>
                <a:spcPct val="150000"/>
              </a:lnSpc>
            </a:pPr>
            <a:r>
              <a:rPr lang="zh-CN" altLang="en-US" sz="2000">
                <a:solidFill>
                  <a:schemeClr val="tx1"/>
                </a:solidFill>
                <a:latin typeface="微软雅黑" panose="020B0503020204020204" charset="-122"/>
                <a:ea typeface="微软雅黑" panose="020B0503020204020204" charset="-122"/>
                <a:cs typeface="Times New Roman" panose="02020603050405020304" charset="0"/>
              </a:rPr>
              <a:t>高磁场强度；颅骨（软组织）磁导率较高；有效的磁场方向和位置控制。</a:t>
            </a:r>
            <a:endParaRPr lang="zh-CN" altLang="en-US" sz="2000">
              <a:solidFill>
                <a:schemeClr val="tx1"/>
              </a:solidFill>
              <a:latin typeface="微软雅黑" panose="020B0503020204020204" charset="-122"/>
              <a:ea typeface="微软雅黑" panose="020B0503020204020204" charset="-122"/>
              <a:cs typeface="Times New Roman" panose="02020603050405020304" charset="0"/>
            </a:endParaRPr>
          </a:p>
        </p:txBody>
      </p:sp>
      <p:sp>
        <p:nvSpPr>
          <p:cNvPr id="4" name="圆角矩形 3"/>
          <p:cNvSpPr/>
          <p:nvPr/>
        </p:nvSpPr>
        <p:spPr>
          <a:xfrm>
            <a:off x="1282065" y="829310"/>
            <a:ext cx="3118485" cy="66103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400"/>
              <a:t>法拉第电磁感应原理</a:t>
            </a:r>
            <a:endParaRPr lang="zh-CN" altLang="en-US" sz="2400"/>
          </a:p>
        </p:txBody>
      </p:sp>
      <p:cxnSp>
        <p:nvCxnSpPr>
          <p:cNvPr id="80" name="直接连接符 79"/>
          <p:cNvCxnSpPr/>
          <p:nvPr/>
        </p:nvCxnSpPr>
        <p:spPr>
          <a:xfrm flipH="1">
            <a:off x="1176655" y="739140"/>
            <a:ext cx="10881995" cy="0"/>
          </a:xfrm>
          <a:prstGeom prst="line">
            <a:avLst/>
          </a:prstGeom>
          <a:ln w="12700" cmpd="dbl">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图片 80" descr="51miz-E876437-B1D27107"/>
          <p:cNvPicPr>
            <a:picLocks noChangeAspect="1"/>
          </p:cNvPicPr>
          <p:nvPr/>
        </p:nvPicPr>
        <p:blipFill>
          <a:blip r:embed="rId1"/>
          <a:stretch>
            <a:fillRect/>
          </a:stretch>
        </p:blipFill>
        <p:spPr>
          <a:xfrm flipH="1">
            <a:off x="11430" y="22860"/>
            <a:ext cx="1075055" cy="806450"/>
          </a:xfrm>
          <a:prstGeom prst="rect">
            <a:avLst/>
          </a:prstGeom>
        </p:spPr>
      </p:pic>
      <p:sp>
        <p:nvSpPr>
          <p:cNvPr id="82" name="文本框 81"/>
          <p:cNvSpPr txBox="1"/>
          <p:nvPr>
            <p:custDataLst>
              <p:tags r:id="rId2"/>
            </p:custDataLst>
          </p:nvPr>
        </p:nvSpPr>
        <p:spPr>
          <a:xfrm>
            <a:off x="1282065" y="139700"/>
            <a:ext cx="8241665" cy="583565"/>
          </a:xfrm>
          <a:prstGeom prst="rect">
            <a:avLst/>
          </a:prstGeom>
          <a:noFill/>
        </p:spPr>
        <p:txBody>
          <a:bodyPr wrap="square" rtlCol="0">
            <a:spAutoFit/>
          </a:bodyPr>
          <a:p>
            <a:pPr>
              <a:buClrTx/>
              <a:buSzTx/>
              <a:buFontTx/>
            </a:pPr>
            <a:r>
              <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rPr>
              <a:t>机制与原理</a:t>
            </a:r>
            <a:endParaRPr lang="zh-CN" altLang="en-US" sz="3200" b="1">
              <a:solidFill>
                <a:srgbClr val="4472C4"/>
              </a:solidFill>
              <a:latin typeface="微软雅黑" panose="020B0503020204020204" charset="-122"/>
              <a:ea typeface="微软雅黑" panose="020B0503020204020204" charset="-122"/>
              <a:cs typeface="Arial" panose="020B0604020202020204" pitchFamily="34" charset="0"/>
              <a:sym typeface="+mn-ea"/>
            </a:endParaRPr>
          </a:p>
        </p:txBody>
      </p:sp>
      <p:pic>
        <p:nvPicPr>
          <p:cNvPr id="2" name="图片 1"/>
          <p:cNvPicPr>
            <a:picLocks noChangeAspect="1"/>
          </p:cNvPicPr>
          <p:nvPr/>
        </p:nvPicPr>
        <p:blipFill>
          <a:blip r:embed="rId3"/>
          <a:stretch>
            <a:fillRect/>
          </a:stretch>
        </p:blipFill>
        <p:spPr>
          <a:xfrm>
            <a:off x="3891280" y="3464560"/>
            <a:ext cx="4408805" cy="2785110"/>
          </a:xfrm>
          <a:prstGeom prst="rect">
            <a:avLst/>
          </a:prstGeom>
        </p:spPr>
      </p:pic>
    </p:spTree>
    <p:custDataLst>
      <p:tags r:id="rId4"/>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30000001192092896,&quot;colorType&quot;:1,&quot;foreColorIndex&quot;:5,&quot;pos&quot;:0,&quot;transparency&quot;:0},{&quot;brightness&quot;:0,&quot;colorType&quot;:1,&quot;foreColorIndex&quot;:5,&quot;pos&quot;:0.5299999713897705,&quot;transparency&quot;:0}],&quot;type&quot;:3},&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
  <p:tag name="KSO_WM_UNIT_TEXT_FILL_FORE_SCHEMECOLOR_INDEX" val="3"/>
  <p:tag name="KSO_WM_UNIT_TEXT_FILL_TYPE" val="3"/>
  <p:tag name="KSO_WM_DIAGRAM_VERSION" val="3"/>
  <p:tag name="KSO_WM_DIAGRAM_COLOR_TRICK" val="1"/>
  <p:tag name="KSO_WM_DIAGRAM_COLOR_TEXT_CAN_REMOVE" val="n"/>
  <p:tag name="KSO_WM_UNIT_ISCONTENTSTITLE" val="0"/>
  <p:tag name="KSO_WM_UNIT_ISNUMDGMTITLE" val="0"/>
  <p:tag name="KSO_WM_UNIT_PRESET_TEXT" val="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31715_5*l_h_a*1_3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101.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DIAGRAM_VERSION" val="3"/>
  <p:tag name="KSO_WM_DIAGRAM_COLOR_TRICK" val="1"/>
  <p:tag name="KSO_WM_DIAGRAM_COLOR_TEXT_CAN_REMOVE" val="n"/>
  <p:tag name="KSO_WM_UNIT_SUBTYPE" val="a"/>
  <p:tag name="KSO_WM_UNIT_PRESET_TEXT" val="单击此处输入你的项正文，文字是您思想的提炼。"/>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715_5*l_h_f*1_4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102.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30000001192092896,&quot;colorType&quot;:1,&quot;foreColorIndex&quot;:5,&quot;pos&quot;:0,&quot;transparency&quot;:0},{&quot;brightness&quot;:0,&quot;colorType&quot;:1,&quot;foreColorIndex&quot;:5,&quot;pos&quot;:0.5299999713897705,&quot;transparency&quot;:0}],&quot;type&quot;:3},&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
  <p:tag name="KSO_WM_UNIT_TEXT_FILL_FORE_SCHEMECOLOR_INDEX" val="3"/>
  <p:tag name="KSO_WM_UNIT_TEXT_FILL_TYPE" val="3"/>
  <p:tag name="KSO_WM_DIAGRAM_VERSION" val="3"/>
  <p:tag name="KSO_WM_DIAGRAM_COLOR_TRICK" val="1"/>
  <p:tag name="KSO_WM_DIAGRAM_COLOR_TEXT_CAN_REMOVE" val="n"/>
  <p:tag name="KSO_WM_UNIT_ISCONTENTSTITLE" val="0"/>
  <p:tag name="KSO_WM_UNIT_ISNUMDGMTITLE" val="0"/>
  <p:tag name="KSO_WM_UNIT_PRESET_TEXT" val="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4_1"/>
  <p:tag name="KSO_WM_UNIT_ID" val="diagram20231715_5*l_h_a*1_4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103.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DIAGRAM_VERSION" val="3"/>
  <p:tag name="KSO_WM_DIAGRAM_COLOR_TRICK" val="1"/>
  <p:tag name="KSO_WM_DIAGRAM_COLOR_TEXT_CAN_REMOVE" val="n"/>
  <p:tag name="KSO_WM_UNIT_SUBTYPE" val="a"/>
  <p:tag name="KSO_WM_UNIT_PRESET_TEXT" val="单击此处输入你的项正文，文字是您思想的提炼。"/>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diagram20231715_5*l_h_f*1_5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104.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30000001192092896,&quot;colorType&quot;:1,&quot;foreColorIndex&quot;:5,&quot;pos&quot;:0,&quot;transparency&quot;:0},{&quot;brightness&quot;:0,&quot;colorType&quot;:1,&quot;foreColorIndex&quot;:5,&quot;pos&quot;:0.5299999713897705,&quot;transparency&quot;:0}],&quot;type&quot;:3},&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
  <p:tag name="KSO_WM_UNIT_TEXT_FILL_FORE_SCHEMECOLOR_INDEX" val="3"/>
  <p:tag name="KSO_WM_UNIT_TEXT_FILL_TYPE" val="3"/>
  <p:tag name="KSO_WM_DIAGRAM_VERSION" val="3"/>
  <p:tag name="KSO_WM_DIAGRAM_COLOR_TRICK" val="1"/>
  <p:tag name="KSO_WM_DIAGRAM_COLOR_TEXT_CAN_REMOVE" val="n"/>
  <p:tag name="KSO_WM_UNIT_ISCONTENTSTITLE" val="0"/>
  <p:tag name="KSO_WM_UNIT_ISNUMDGMTITLE" val="0"/>
  <p:tag name="KSO_WM_UNIT_PRESET_TEXT" val="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5_1"/>
  <p:tag name="KSO_WM_UNIT_ID" val="diagram20231715_5*l_h_a*1_5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105.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DIAGRAM_VERSION" val="3"/>
  <p:tag name="KSO_WM_DIAGRAM_COLOR_TRICK" val="1"/>
  <p:tag name="KSO_WM_DIAGRAM_COLOR_TEXT_CAN_REMOVE" val="n"/>
  <p:tag name="KSO_WM_UNIT_SUBTYPE" val="a"/>
  <p:tag name="KSO_WM_UNIT_PRESET_TEXT" val="单击此处输入你的项正文，文字是您思想的提炼。"/>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6_1"/>
  <p:tag name="KSO_WM_UNIT_ID" val="diagram20231715_5*l_h_f*1_6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106.xml><?xml version="1.0" encoding="utf-8"?>
<p:tagLst xmlns:p="http://schemas.openxmlformats.org/presentationml/2006/main">
  <p:tag name="KSO_WM_DIAGRAM_MAX_ITEMCNT" val="6"/>
  <p:tag name="KSO_WM_DIAGRAM_MIN_ITEMCNT" val="2"/>
  <p:tag name="KSO_WM_DIAGRAM_VIRTUALLY_FRAME" val="{&quot;height&quot;:230.41455688476566,&quot;left&quot;:27.05897216796875,&quot;top&quot;:123.87500502218408,&quot;width&quot;:752.5320556640625}"/>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DIAGRAM_VERSION" val="3"/>
  <p:tag name="KSO_WM_DIAGRAM_COLOR_TRICK" val="1"/>
  <p:tag name="KSO_WM_DIAGRAM_COLOR_TEXT_CAN_REMOVE" val="n"/>
  <p:tag name="KSO_WM_UNIT_VALUE" val="346*474"/>
  <p:tag name="KSO_WM_UNIT_HIGHLIGHT" val="0"/>
  <p:tag name="KSO_WM_UNIT_COMPATIBLE" val="0"/>
  <p:tag name="KSO_WM_UNIT_DIAGRAM_ISNUMVISUAL" val="0"/>
  <p:tag name="KSO_WM_UNIT_DIAGRAM_ISREFERUNIT" val="0"/>
  <p:tag name="KSO_WM_DIAGRAM_GROUP_CODE" val="l1-1"/>
  <p:tag name="KSO_WM_UNIT_TYPE" val="l_h_d"/>
  <p:tag name="KSO_WM_UNIT_INDEX" val="1_6_1"/>
  <p:tag name="KSO_WM_UNIT_ID" val="diagram20231715_5*l_h_d*1_6_1"/>
  <p:tag name="KSO_WM_TEMPLATE_CATEGORY" val="diagram"/>
  <p:tag name="KSO_WM_TEMPLATE_INDEX" val="20231715"/>
  <p:tag name="KSO_WM_UNIT_LAYERLEVEL" val="1_1_1"/>
  <p:tag name="KSO_WM_TAG_VERSION" val="3.0"/>
  <p:tag name="KSO_WM_DIAGRAM_USE_COLOR_VALUE" val="{&quot;color_scheme&quot;:1,&quot;color_type&quot;:1,&quot;theme_color_indexes&quot;:[]}"/>
</p:tagLst>
</file>

<file path=ppt/tags/tag107.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30000001192092896,&quot;colorType&quot;:1,&quot;foreColorIndex&quot;:5,&quot;pos&quot;:0,&quot;transparency&quot;:0},{&quot;brightness&quot;:0,&quot;colorType&quot;:1,&quot;foreColorIndex&quot;:5,&quot;pos&quot;:0.5299999713897705,&quot;transparency&quot;:0}],&quot;type&quot;:3},&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
  <p:tag name="KSO_WM_UNIT_TEXT_FILL_FORE_SCHEMECOLOR_INDEX" val="3"/>
  <p:tag name="KSO_WM_UNIT_TEXT_FILL_TYPE" val="3"/>
  <p:tag name="KSO_WM_DIAGRAM_VERSION" val="3"/>
  <p:tag name="KSO_WM_DIAGRAM_COLOR_TRICK" val="1"/>
  <p:tag name="KSO_WM_DIAGRAM_COLOR_TEXT_CAN_REMOVE" val="n"/>
  <p:tag name="KSO_WM_UNIT_ISCONTENTSTITLE" val="0"/>
  <p:tag name="KSO_WM_UNIT_ISNUMDGMTITLE" val="0"/>
  <p:tag name="KSO_WM_UNIT_PRESET_TEXT" val="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6_1"/>
  <p:tag name="KSO_WM_UNIT_ID" val="diagram20231715_5*l_h_a*1_6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108.xml><?xml version="1.0" encoding="utf-8"?>
<p:tagLst xmlns:p="http://schemas.openxmlformats.org/presentationml/2006/main">
  <p:tag name="KSO_WM_DIAGRAM_MAX_ITEMCNT" val="6"/>
  <p:tag name="KSO_WM_DIAGRAM_MIN_ITEMCNT" val="2"/>
  <p:tag name="KSO_WM_DIAGRAM_VIRTUALLY_FRAME" val="{&quot;height&quot;:230.41455688476566,&quot;left&quot;:27.05897216796875,&quot;top&quot;:123.87500502218408,&quot;width&quot;:752.5320556640625}"/>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3"/>
  <p:tag name="KSO_WM_UNIT_FILL_FORE_SCHEMECOLOR_INDEX_BRIGHTNESS" val="0.6"/>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6_2"/>
  <p:tag name="KSO_WM_UNIT_ID" val="diagram20231715_5*l_h_i*1_6_2"/>
  <p:tag name="KSO_WM_TEMPLATE_CATEGORY" val="diagram"/>
  <p:tag name="KSO_WM_TEMPLATE_INDEX" val="20231715"/>
  <p:tag name="KSO_WM_UNIT_LAYERLEVEL" val="1_1_1"/>
  <p:tag name="KSO_WM_TAG_VERSION" val="3.0"/>
  <p:tag name="KSO_WM_DIAGRAM_USE_COLOR_VALUE" val="{&quot;color_scheme&quot;:1,&quot;color_type&quot;:1,&quot;theme_color_indexes&quot;:[]}"/>
</p:tagLst>
</file>

<file path=ppt/tags/tag109.xml><?xml version="1.0" encoding="utf-8"?>
<p:tagLst xmlns:p="http://schemas.openxmlformats.org/presentationml/2006/main">
  <p:tag name="KSO_WM_DIAGRAM_MAX_ITEMCNT" val="6"/>
  <p:tag name="KSO_WM_DIAGRAM_MIN_ITEMCNT" val="2"/>
  <p:tag name="KSO_WM_DIAGRAM_VIRTUALLY_FRAME" val="{&quot;height&quot;:230.41455688476566,&quot;left&quot;:27.05897216796875,&quot;top&quot;:123.87500502218408,&quot;width&quot;:752.5320556640625}"/>
  <p:tag name="KSO_WM_DIAGRAM_COLOR_MATCH_VALUE" val="{&quot;shape&quot;:{&quot;fill&quot;:{&quot;gradient&quot;:[{&quot;brightness&quot;:0.4000000059604645,&quot;colorType&quot;:1,&quot;foreColorIndex&quot;:5,&quot;pos&quot;:0.30000001192092896,&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FILL_FORE_SCHEMECOLOR_INDEX" val="1"/>
  <p:tag name="KSO_WM_UNIT_TEXT_FILL_TYPE" val="1"/>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6_1"/>
  <p:tag name="KSO_WM_UNIT_ID" val="diagram20231715_5*l_h_i*1_6_1"/>
  <p:tag name="KSO_WM_TEMPLATE_CATEGORY" val="diagram"/>
  <p:tag name="KSO_WM_TEMPLATE_INDEX" val="20231715"/>
  <p:tag name="KSO_WM_UNIT_LAYERLEVEL" val="1_1_1"/>
  <p:tag name="KSO_WM_TAG_VERSION" val="3.0"/>
  <p:tag name="KSO_WM_DIAGRAM_USE_COLOR_VALUE" val="{&quot;color_scheme&quot;:1,&quot;color_type&quot;:1,&quot;theme_color_indexes&quot;:[]}"/>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DIAGRAM_MAX_ITEMCNT" val="6"/>
  <p:tag name="KSO_WM_DIAGRAM_MIN_ITEMCNT" val="2"/>
  <p:tag name="KSO_WM_DIAGRAM_VIRTUALLY_FRAME" val="{&quot;height&quot;:230.41455688476566,&quot;left&quot;:27.05897216796875,&quot;top&quot;:123.87500502218408,&quot;width&quot;:752.53205566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DIAGRAM_VERSION" val="3"/>
  <p:tag name="KSO_WM_DIAGRAM_COLOR_TRICK" val="1"/>
  <p:tag name="KSO_WM_DIAGRAM_COLOR_TEXT_CAN_REMOVE" val="n"/>
  <p:tag name="KSO_WM_UNIT_SUBTYPE" val="a"/>
  <p:tag name="KSO_WM_UNIT_PRESET_TEXT" val="单击此处输入你的项正文，文字是您思想的提炼。"/>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6_1"/>
  <p:tag name="KSO_WM_UNIT_ID" val="diagram20231715_5*l_h_f*1_6_1"/>
  <p:tag name="KSO_WM_TEMPLATE_CATEGORY" val="diagram"/>
  <p:tag name="KSO_WM_TEMPLATE_INDEX" val="20231715"/>
  <p:tag name="KSO_WM_UNIT_LAYERLEVEL" val="1_1_1"/>
  <p:tag name="KSO_WM_TAG_VERSION" val="3.0"/>
  <p:tag name="KSO_WM_DIAGRAM_USE_COLOR_VALUE" val="{&quot;color_scheme&quot;:1,&quot;color_type&quot;:1,&quot;theme_color_indexes&quot;:[]}"/>
</p:tagLst>
</file>

<file path=ppt/tags/tag111.xml><?xml version="1.0" encoding="utf-8"?>
<p:tagLst xmlns:p="http://schemas.openxmlformats.org/presentationml/2006/main">
  <p:tag name="KSO_WM_DIAGRAM_MAX_ITEMCNT" val="6"/>
  <p:tag name="KSO_WM_DIAGRAM_MIN_ITEMCNT" val="2"/>
  <p:tag name="KSO_WM_DIAGRAM_VIRTUALLY_FRAME" val="{&quot;height&quot;:230.41455688476566,&quot;left&quot;:27.05897216796875,&quot;top&quot;:123.87500502218408,&quot;width&quot;:752.53205566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30000001192092896,&quot;colorType&quot;:1,&quot;foreColorIndex&quot;:5,&quot;pos&quot;:0,&quot;transparency&quot;:0},{&quot;brightness&quot;:0,&quot;colorType&quot;:1,&quot;foreColorIndex&quot;:5,&quot;pos&quot;:0.5299999713897705,&quot;transparency&quot;:0}],&quot;type&quot;:3},&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
  <p:tag name="KSO_WM_UNIT_TEXT_FILL_FORE_SCHEMECOLOR_INDEX" val="3"/>
  <p:tag name="KSO_WM_UNIT_TEXT_FILL_TYPE" val="3"/>
  <p:tag name="KSO_WM_DIAGRAM_VERSION" val="3"/>
  <p:tag name="KSO_WM_DIAGRAM_COLOR_TRICK" val="1"/>
  <p:tag name="KSO_WM_DIAGRAM_COLOR_TEXT_CAN_REMOVE" val="n"/>
  <p:tag name="KSO_WM_UNIT_ISCONTENTSTITLE" val="0"/>
  <p:tag name="KSO_WM_UNIT_ISNUMDGMTITLE" val="0"/>
  <p:tag name="KSO_WM_UNIT_PRESET_TEXT" val="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6_1"/>
  <p:tag name="KSO_WM_UNIT_ID" val="diagram20231715_5*l_h_a*1_6_1"/>
  <p:tag name="KSO_WM_TEMPLATE_CATEGORY" val="diagram"/>
  <p:tag name="KSO_WM_TEMPLATE_INDEX" val="20231715"/>
  <p:tag name="KSO_WM_UNIT_LAYERLEVEL" val="1_1_1"/>
  <p:tag name="KSO_WM_TAG_VERSION" val="3.0"/>
  <p:tag name="KSO_WM_DIAGRAM_USE_COLOR_VALUE" val="{&quot;color_scheme&quot;:1,&quot;color_type&quot;:1,&quot;theme_color_indexes&quot;:[]}"/>
</p:tagLst>
</file>

<file path=ppt/tags/tag112.xml><?xml version="1.0" encoding="utf-8"?>
<p:tagLst xmlns:p="http://schemas.openxmlformats.org/presentationml/2006/main">
  <p:tag name="KSO_WM_DIAGRAM_MAX_ITEMCNT" val="6"/>
  <p:tag name="KSO_WM_DIAGRAM_MIN_ITEMCNT" val="2"/>
  <p:tag name="KSO_WM_DIAGRAM_VIRTUALLY_FRAME" val="{&quot;height&quot;:230.41455688476566,&quot;left&quot;:27.05897216796875,&quot;top&quot;:123.87500502218408,&quot;width&quot;:752.5320556640625}"/>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3"/>
  <p:tag name="KSO_WM_UNIT_FILL_FORE_SCHEMECOLOR_INDEX_BRIGHTNESS" val="0.6"/>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6_2"/>
  <p:tag name="KSO_WM_UNIT_ID" val="diagram20231715_5*l_h_i*1_6_2"/>
  <p:tag name="KSO_WM_TEMPLATE_CATEGORY" val="diagram"/>
  <p:tag name="KSO_WM_TEMPLATE_INDEX" val="20231715"/>
  <p:tag name="KSO_WM_UNIT_LAYERLEVEL" val="1_1_1"/>
  <p:tag name="KSO_WM_TAG_VERSION" val="3.0"/>
  <p:tag name="KSO_WM_DIAGRAM_USE_COLOR_VALUE" val="{&quot;color_scheme&quot;:1,&quot;color_type&quot;:1,&quot;theme_color_indexes&quot;:[]}"/>
</p:tagLst>
</file>

<file path=ppt/tags/tag113.xml><?xml version="1.0" encoding="utf-8"?>
<p:tagLst xmlns:p="http://schemas.openxmlformats.org/presentationml/2006/main">
  <p:tag name="KSO_WM_DIAGRAM_MAX_ITEMCNT" val="6"/>
  <p:tag name="KSO_WM_DIAGRAM_MIN_ITEMCNT" val="2"/>
  <p:tag name="KSO_WM_DIAGRAM_VIRTUALLY_FRAME" val="{&quot;height&quot;:230.41455688476566,&quot;left&quot;:27.05897216796875,&quot;top&quot;:123.87500502218408,&quot;width&quot;:752.5320556640625}"/>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DIAGRAM_VERSION" val="3"/>
  <p:tag name="KSO_WM_DIAGRAM_COLOR_TRICK" val="1"/>
  <p:tag name="KSO_WM_DIAGRAM_COLOR_TEXT_CAN_REMOVE" val="n"/>
  <p:tag name="KSO_WM_UNIT_VALUE" val="346*474"/>
  <p:tag name="KSO_WM_UNIT_HIGHLIGHT" val="0"/>
  <p:tag name="KSO_WM_UNIT_COMPATIBLE" val="0"/>
  <p:tag name="KSO_WM_UNIT_DIAGRAM_ISNUMVISUAL" val="0"/>
  <p:tag name="KSO_WM_UNIT_DIAGRAM_ISREFERUNIT" val="0"/>
  <p:tag name="KSO_WM_DIAGRAM_GROUP_CODE" val="l1-1"/>
  <p:tag name="KSO_WM_UNIT_TYPE" val="l_h_d"/>
  <p:tag name="KSO_WM_UNIT_INDEX" val="1_6_1"/>
  <p:tag name="KSO_WM_UNIT_ID" val="diagram20231715_5*l_h_d*1_6_1"/>
  <p:tag name="KSO_WM_TEMPLATE_CATEGORY" val="diagram"/>
  <p:tag name="KSO_WM_TEMPLATE_INDEX" val="20231715"/>
  <p:tag name="KSO_WM_UNIT_LAYERLEVEL" val="1_1_1"/>
  <p:tag name="KSO_WM_TAG_VERSION" val="3.0"/>
  <p:tag name="KSO_WM_DIAGRAM_USE_COLOR_VALUE" val="{&quot;color_scheme&quot;:1,&quot;color_type&quot;:1,&quot;theme_color_indexes&quot;:[]}"/>
</p:tagLst>
</file>

<file path=ppt/tags/tag114.xml><?xml version="1.0" encoding="utf-8"?>
<p:tagLst xmlns:p="http://schemas.openxmlformats.org/presentationml/2006/main">
  <p:tag name="KSO_WM_DIAGRAM_MAX_ITEMCNT" val="6"/>
  <p:tag name="KSO_WM_DIAGRAM_MIN_ITEMCNT" val="2"/>
  <p:tag name="KSO_WM_DIAGRAM_VIRTUALLY_FRAME" val="{&quot;height&quot;:230.41455688476566,&quot;left&quot;:27.05897216796875,&quot;top&quot;:123.87500502218408,&quot;width&quot;:752.5320556640625}"/>
  <p:tag name="KSO_WM_DIAGRAM_COLOR_MATCH_VALUE" val="{&quot;shape&quot;:{&quot;fill&quot;:{&quot;gradient&quot;:[{&quot;brightness&quot;:0.4000000059604645,&quot;colorType&quot;:1,&quot;foreColorIndex&quot;:5,&quot;pos&quot;:0.30000001192092896,&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FILL_FORE_SCHEMECOLOR_INDEX" val="1"/>
  <p:tag name="KSO_WM_UNIT_TEXT_FILL_TYPE" val="1"/>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6_1"/>
  <p:tag name="KSO_WM_UNIT_ID" val="diagram20231715_5*l_h_i*1_6_1"/>
  <p:tag name="KSO_WM_TEMPLATE_CATEGORY" val="diagram"/>
  <p:tag name="KSO_WM_TEMPLATE_INDEX" val="20231715"/>
  <p:tag name="KSO_WM_UNIT_LAYERLEVEL" val="1_1_1"/>
  <p:tag name="KSO_WM_TAG_VERSION" val="3.0"/>
  <p:tag name="KSO_WM_DIAGRAM_USE_COLOR_VALUE" val="{&quot;color_scheme&quot;:1,&quot;color_type&quot;:1,&quot;theme_color_indexes&quot;:[]}"/>
</p:tagLst>
</file>

<file path=ppt/tags/tag115.xml><?xml version="1.0" encoding="utf-8"?>
<p:tagLst xmlns:p="http://schemas.openxmlformats.org/presentationml/2006/main">
  <p:tag name="KSO_WM_DIAGRAM_MAX_ITEMCNT" val="6"/>
  <p:tag name="KSO_WM_DIAGRAM_MIN_ITEMCNT" val="2"/>
  <p:tag name="KSO_WM_DIAGRAM_VIRTUALLY_FRAME" val="{&quot;height&quot;:230.41455688476566,&quot;left&quot;:27.05897216796875,&quot;top&quot;:123.87500502218408,&quot;width&quot;:752.53205566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DIAGRAM_VERSION" val="3"/>
  <p:tag name="KSO_WM_DIAGRAM_COLOR_TRICK" val="1"/>
  <p:tag name="KSO_WM_DIAGRAM_COLOR_TEXT_CAN_REMOVE" val="n"/>
  <p:tag name="KSO_WM_UNIT_SUBTYPE" val="a"/>
  <p:tag name="KSO_WM_UNIT_PRESET_TEXT" val="单击此处输入你的项正文，文字是您思想的提炼。"/>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6_1"/>
  <p:tag name="KSO_WM_UNIT_ID" val="diagram20231715_5*l_h_f*1_6_1"/>
  <p:tag name="KSO_WM_TEMPLATE_CATEGORY" val="diagram"/>
  <p:tag name="KSO_WM_TEMPLATE_INDEX" val="20231715"/>
  <p:tag name="KSO_WM_UNIT_LAYERLEVEL" val="1_1_1"/>
  <p:tag name="KSO_WM_TAG_VERSION" val="3.0"/>
  <p:tag name="KSO_WM_DIAGRAM_USE_COLOR_VALUE" val="{&quot;color_scheme&quot;:1,&quot;color_type&quot;:1,&quot;theme_color_indexes&quot;:[]}"/>
</p:tagLst>
</file>

<file path=ppt/tags/tag116.xml><?xml version="1.0" encoding="utf-8"?>
<p:tagLst xmlns:p="http://schemas.openxmlformats.org/presentationml/2006/main">
  <p:tag name="KSO_WM_DIAGRAM_MAX_ITEMCNT" val="6"/>
  <p:tag name="KSO_WM_DIAGRAM_MIN_ITEMCNT" val="2"/>
  <p:tag name="KSO_WM_DIAGRAM_VIRTUALLY_FRAME" val="{&quot;height&quot;:230.41455688476566,&quot;left&quot;:27.05897216796875,&quot;top&quot;:123.87500502218408,&quot;width&quot;:752.53205566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30000001192092896,&quot;colorType&quot;:1,&quot;foreColorIndex&quot;:5,&quot;pos&quot;:0,&quot;transparency&quot;:0},{&quot;brightness&quot;:0,&quot;colorType&quot;:1,&quot;foreColorIndex&quot;:5,&quot;pos&quot;:0.5299999713897705,&quot;transparency&quot;:0}],&quot;type&quot;:3},&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
  <p:tag name="KSO_WM_UNIT_TEXT_FILL_FORE_SCHEMECOLOR_INDEX" val="3"/>
  <p:tag name="KSO_WM_UNIT_TEXT_FILL_TYPE" val="3"/>
  <p:tag name="KSO_WM_DIAGRAM_VERSION" val="3"/>
  <p:tag name="KSO_WM_DIAGRAM_COLOR_TRICK" val="1"/>
  <p:tag name="KSO_WM_DIAGRAM_COLOR_TEXT_CAN_REMOVE" val="n"/>
  <p:tag name="KSO_WM_UNIT_ISCONTENTSTITLE" val="0"/>
  <p:tag name="KSO_WM_UNIT_ISNUMDGMTITLE" val="0"/>
  <p:tag name="KSO_WM_UNIT_PRESET_TEXT" val="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6_1"/>
  <p:tag name="KSO_WM_UNIT_ID" val="diagram20231715_5*l_h_a*1_6_1"/>
  <p:tag name="KSO_WM_TEMPLATE_CATEGORY" val="diagram"/>
  <p:tag name="KSO_WM_TEMPLATE_INDEX" val="20231715"/>
  <p:tag name="KSO_WM_UNIT_LAYERLEVEL" val="1_1_1"/>
  <p:tag name="KSO_WM_TAG_VERSION" val="3.0"/>
  <p:tag name="KSO_WM_DIAGRAM_USE_COLOR_VALUE" val="{&quot;color_scheme&quot;:1,&quot;color_type&quot;:1,&quot;theme_color_indexes&quot;:[]}"/>
</p:tagLst>
</file>

<file path=ppt/tags/tag117.xml><?xml version="1.0" encoding="utf-8"?>
<p:tagLst xmlns:p="http://schemas.openxmlformats.org/presentationml/2006/main">
  <p:tag name="PA" val="v5.2.5"/>
</p:tagLst>
</file>

<file path=ppt/tags/tag118.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gradient&quot;:[{&quot;brightness&quot;:0.4000000059604645,&quot;colorType&quot;:1,&quot;foreColorIndex&quot;:5,&quot;pos&quot;:0.30000001192092896,&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FILL_FORE_SCHEMECOLOR_INDEX" val="1"/>
  <p:tag name="KSO_WM_UNIT_TEXT_FILL_TYPE" val="1"/>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20231715_5*l_h_i*1_3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119.xml><?xml version="1.0" encoding="utf-8"?>
<p:tagLst xmlns:p="http://schemas.openxmlformats.org/presentationml/2006/main">
  <p:tag name="KSO_WM_BEAUTIFY_FLAG" val="#wm#"/>
  <p:tag name="KSO_WM_TEMPLATE_CATEGORY" val="custom"/>
  <p:tag name="KSO_WM_TEMPLATE_INDEX" val="20205081"/>
  <p:tag name="RESOURCE_RECORD_KEY" val="{&quot;65&quot;:[20205081],&quot;70&quot;:[3320063]}"/>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PA" val="v5.2.5"/>
</p:tagLst>
</file>

<file path=ppt/tags/tag121.xml><?xml version="1.0" encoding="utf-8"?>
<p:tagLst xmlns:p="http://schemas.openxmlformats.org/presentationml/2006/main">
  <p:tag name="KSO_WM_BEAUTIFY_FLAG" val="#wm#"/>
  <p:tag name="KSO_WM_TEMPLATE_CATEGORY" val="custom"/>
  <p:tag name="KSO_WM_TEMPLATE_INDEX" val="20205081"/>
</p:tagLst>
</file>

<file path=ppt/tags/tag122.xml><?xml version="1.0" encoding="utf-8"?>
<p:tagLst xmlns:p="http://schemas.openxmlformats.org/presentationml/2006/main">
  <p:tag name="PA" val="v5.2.5"/>
</p:tagLst>
</file>

<file path=ppt/tags/tag123.xml><?xml version="1.0" encoding="utf-8"?>
<p:tagLst xmlns:p="http://schemas.openxmlformats.org/presentationml/2006/main">
  <p:tag name="KSO_WM_BEAUTIFY_FLAG" val="#wm#"/>
  <p:tag name="KSO_WM_TEMPLATE_CATEGORY" val="custom"/>
  <p:tag name="KSO_WM_TEMPLATE_INDEX" val="20205081"/>
</p:tagLst>
</file>

<file path=ppt/tags/tag124.xml><?xml version="1.0" encoding="utf-8"?>
<p:tagLst xmlns:p="http://schemas.openxmlformats.org/presentationml/2006/main">
  <p:tag name="PA" val="v5.2.5"/>
</p:tagLst>
</file>

<file path=ppt/tags/tag125.xml><?xml version="1.0" encoding="utf-8"?>
<p:tagLst xmlns:p="http://schemas.openxmlformats.org/presentationml/2006/main">
  <p:tag name="KSO_WM_BEAUTIFY_FLAG" val="#wm#"/>
  <p:tag name="KSO_WM_TEMPLATE_CATEGORY" val="custom"/>
  <p:tag name="KSO_WM_TEMPLATE_INDEX" val="20205081"/>
</p:tagLst>
</file>

<file path=ppt/tags/tag126.xml><?xml version="1.0" encoding="utf-8"?>
<p:tagLst xmlns:p="http://schemas.openxmlformats.org/presentationml/2006/main">
  <p:tag name="PA" val="v5.2.5"/>
</p:tagLst>
</file>

<file path=ppt/tags/tag127.xml><?xml version="1.0" encoding="utf-8"?>
<p:tagLst xmlns:p="http://schemas.openxmlformats.org/presentationml/2006/main">
  <p:tag name="KSO_WM_BEAUTIFY_FLAG" val="#wm#"/>
  <p:tag name="KSO_WM_TEMPLATE_CATEGORY" val="custom"/>
  <p:tag name="KSO_WM_TEMPLATE_INDEX" val="20205081"/>
</p:tagLst>
</file>

<file path=ppt/tags/tag128.xml><?xml version="1.0" encoding="utf-8"?>
<p:tagLst xmlns:p="http://schemas.openxmlformats.org/presentationml/2006/main">
  <p:tag name="PA" val="v5.2.5"/>
</p:tagLst>
</file>

<file path=ppt/tags/tag129.xml><?xml version="1.0" encoding="utf-8"?>
<p:tagLst xmlns:p="http://schemas.openxmlformats.org/presentationml/2006/main">
  <p:tag name="KSO_WM_BEAUTIFY_FLAG" val="#wm#"/>
  <p:tag name="KSO_WM_TEMPLATE_CATEGORY" val="custom"/>
  <p:tag name="KSO_WM_TEMPLATE_INDEX" val="2020508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PA" val="v5.2.5"/>
</p:tagLst>
</file>

<file path=ppt/tags/tag131.xml><?xml version="1.0" encoding="utf-8"?>
<p:tagLst xmlns:p="http://schemas.openxmlformats.org/presentationml/2006/main">
  <p:tag name="KSO_WM_BEAUTIFY_FLAG" val="#wm#"/>
  <p:tag name="KSO_WM_TEMPLATE_CATEGORY" val="custom"/>
  <p:tag name="KSO_WM_TEMPLATE_INDEX" val="20205081"/>
</p:tagLst>
</file>

<file path=ppt/tags/tag132.xml><?xml version="1.0" encoding="utf-8"?>
<p:tagLst xmlns:p="http://schemas.openxmlformats.org/presentationml/2006/main">
  <p:tag name="PA" val="v5.2.5"/>
</p:tagLst>
</file>

<file path=ppt/tags/tag133.xml><?xml version="1.0" encoding="utf-8"?>
<p:tagLst xmlns:p="http://schemas.openxmlformats.org/presentationml/2006/main">
  <p:tag name="KSO_WM_BEAUTIFY_FLAG" val="#wm#"/>
  <p:tag name="KSO_WM_TEMPLATE_CATEGORY" val="custom"/>
  <p:tag name="KSO_WM_TEMPLATE_INDEX" val="20205081"/>
</p:tagLst>
</file>

<file path=ppt/tags/tag134.xml><?xml version="1.0" encoding="utf-8"?>
<p:tagLst xmlns:p="http://schemas.openxmlformats.org/presentationml/2006/main">
  <p:tag name="PA" val="v5.2.5"/>
</p:tagLst>
</file>

<file path=ppt/tags/tag135.xml><?xml version="1.0" encoding="utf-8"?>
<p:tagLst xmlns:p="http://schemas.openxmlformats.org/presentationml/2006/main">
  <p:tag name="KSO_WM_BEAUTIFY_FLAG" val="#wm#"/>
  <p:tag name="KSO_WM_TEMPLATE_CATEGORY" val="custom"/>
  <p:tag name="KSO_WM_TEMPLATE_INDEX" val="20205081"/>
</p:tagLst>
</file>

<file path=ppt/tags/tag136.xml><?xml version="1.0" encoding="utf-8"?>
<p:tagLst xmlns:p="http://schemas.openxmlformats.org/presentationml/2006/main">
  <p:tag name="PA" val="v5.2.5"/>
</p:tagLst>
</file>

<file path=ppt/tags/tag137.xml><?xml version="1.0" encoding="utf-8"?>
<p:tagLst xmlns:p="http://schemas.openxmlformats.org/presentationml/2006/main">
  <p:tag name="KSO_WM_BEAUTIFY_FLAG" val="#wm#"/>
  <p:tag name="KSO_WM_TEMPLATE_CATEGORY" val="custom"/>
  <p:tag name="KSO_WM_TEMPLATE_INDEX" val="20205081"/>
</p:tagLst>
</file>

<file path=ppt/tags/tag138.xml><?xml version="1.0" encoding="utf-8"?>
<p:tagLst xmlns:p="http://schemas.openxmlformats.org/presentationml/2006/main">
  <p:tag name="PA" val="v5.2.5"/>
</p:tagLst>
</file>

<file path=ppt/tags/tag139.xml><?xml version="1.0" encoding="utf-8"?>
<p:tagLst xmlns:p="http://schemas.openxmlformats.org/presentationml/2006/main">
  <p:tag name="KSO_WM_BEAUTIFY_FLAG" val="#wm#"/>
  <p:tag name="KSO_WM_TEMPLATE_CATEGORY" val="custom"/>
  <p:tag name="KSO_WM_TEMPLATE_INDEX" val="2020508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PA" val="v5.2.5"/>
</p:tagLst>
</file>

<file path=ppt/tags/tag141.xml><?xml version="1.0" encoding="utf-8"?>
<p:tagLst xmlns:p="http://schemas.openxmlformats.org/presentationml/2006/main">
  <p:tag name="TABLE_ENDDRAG_ORIGIN_RECT" val="565*60"/>
  <p:tag name="TABLE_ENDDRAG_RECT" val="144*426*565*60"/>
</p:tagLst>
</file>

<file path=ppt/tags/tag142.xml><?xml version="1.0" encoding="utf-8"?>
<p:tagLst xmlns:p="http://schemas.openxmlformats.org/presentationml/2006/main">
  <p:tag name="KSO_WM_BEAUTIFY_FLAG" val="#wm#"/>
  <p:tag name="KSO_WM_TEMPLATE_CATEGORY" val="custom"/>
  <p:tag name="KSO_WM_TEMPLATE_INDEX" val="20205081"/>
</p:tagLst>
</file>

<file path=ppt/tags/tag143.xml><?xml version="1.0" encoding="utf-8"?>
<p:tagLst xmlns:p="http://schemas.openxmlformats.org/presentationml/2006/main">
  <p:tag name="PA" val="v5.2.5"/>
</p:tagLst>
</file>

<file path=ppt/tags/tag144.xml><?xml version="1.0" encoding="utf-8"?>
<p:tagLst xmlns:p="http://schemas.openxmlformats.org/presentationml/2006/main">
  <p:tag name="KSO_WM_BEAUTIFY_FLAG" val="#wm#"/>
  <p:tag name="KSO_WM_TEMPLATE_CATEGORY" val="custom"/>
  <p:tag name="KSO_WM_TEMPLATE_INDEX" val="20205081"/>
</p:tagLst>
</file>

<file path=ppt/tags/tag145.xml><?xml version="1.0" encoding="utf-8"?>
<p:tagLst xmlns:p="http://schemas.openxmlformats.org/presentationml/2006/main">
  <p:tag name="PA" val="v5.2.5"/>
</p:tagLst>
</file>

<file path=ppt/tags/tag146.xml><?xml version="1.0" encoding="utf-8"?>
<p:tagLst xmlns:p="http://schemas.openxmlformats.org/presentationml/2006/main">
  <p:tag name="KSO_WM_BEAUTIFY_FLAG" val="#wm#"/>
  <p:tag name="KSO_WM_TEMPLATE_CATEGORY" val="custom"/>
  <p:tag name="KSO_WM_TEMPLATE_INDEX" val="20205081"/>
</p:tagLst>
</file>

<file path=ppt/tags/tag147.xml><?xml version="1.0" encoding="utf-8"?>
<p:tagLst xmlns:p="http://schemas.openxmlformats.org/presentationml/2006/main">
  <p:tag name="PA" val="v5.2.5"/>
</p:tagLst>
</file>

<file path=ppt/tags/tag148.xml><?xml version="1.0" encoding="utf-8"?>
<p:tagLst xmlns:p="http://schemas.openxmlformats.org/presentationml/2006/main">
  <p:tag name="KSO_WM_BEAUTIFY_FLAG" val="#wm#"/>
  <p:tag name="KSO_WM_TEMPLATE_CATEGORY" val="custom"/>
  <p:tag name="KSO_WM_TEMPLATE_INDEX" val="20205081"/>
</p:tagLst>
</file>

<file path=ppt/tags/tag149.xml><?xml version="1.0" encoding="utf-8"?>
<p:tagLst xmlns:p="http://schemas.openxmlformats.org/presentationml/2006/main">
  <p:tag name="PA" val="v5.2.5"/>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BEAUTIFY_FLAG" val="#wm#"/>
  <p:tag name="KSO_WM_TEMPLATE_CATEGORY" val="custom"/>
  <p:tag name="KSO_WM_TEMPLATE_INDEX" val="20205081"/>
</p:tagLst>
</file>

<file path=ppt/tags/tag151.xml><?xml version="1.0" encoding="utf-8"?>
<p:tagLst xmlns:p="http://schemas.openxmlformats.org/presentationml/2006/main">
  <p:tag name="PA" val="v5.2.5"/>
</p:tagLst>
</file>

<file path=ppt/tags/tag152.xml><?xml version="1.0" encoding="utf-8"?>
<p:tagLst xmlns:p="http://schemas.openxmlformats.org/presentationml/2006/main">
  <p:tag name="KSO_WM_BEAUTIFY_FLAG" val="#wm#"/>
  <p:tag name="KSO_WM_TEMPLATE_CATEGORY" val="custom"/>
  <p:tag name="KSO_WM_TEMPLATE_INDEX" val="20205081"/>
</p:tagLst>
</file>

<file path=ppt/tags/tag153.xml><?xml version="1.0" encoding="utf-8"?>
<p:tagLst xmlns:p="http://schemas.openxmlformats.org/presentationml/2006/main">
  <p:tag name="PA" val="v5.2.5"/>
</p:tagLst>
</file>

<file path=ppt/tags/tag154.xml><?xml version="1.0" encoding="utf-8"?>
<p:tagLst xmlns:p="http://schemas.openxmlformats.org/presentationml/2006/main">
  <p:tag name="KSO_WM_BEAUTIFY_FLAG" val="#wm#"/>
  <p:tag name="KSO_WM_TEMPLATE_CATEGORY" val="custom"/>
  <p:tag name="KSO_WM_TEMPLATE_INDEX" val="20205081"/>
</p:tagLst>
</file>

<file path=ppt/tags/tag155.xml><?xml version="1.0" encoding="utf-8"?>
<p:tagLst xmlns:p="http://schemas.openxmlformats.org/presentationml/2006/main">
  <p:tag name="PA" val="v5.2.5"/>
</p:tagLst>
</file>

<file path=ppt/tags/tag156.xml><?xml version="1.0" encoding="utf-8"?>
<p:tagLst xmlns:p="http://schemas.openxmlformats.org/presentationml/2006/main">
  <p:tag name="KSO_WM_BEAUTIFY_FLAG" val="#wm#"/>
  <p:tag name="KSO_WM_TEMPLATE_CATEGORY" val="custom"/>
  <p:tag name="KSO_WM_TEMPLATE_INDEX" val="20205081"/>
</p:tagLst>
</file>

<file path=ppt/tags/tag157.xml><?xml version="1.0" encoding="utf-8"?>
<p:tagLst xmlns:p="http://schemas.openxmlformats.org/presentationml/2006/main">
  <p:tag name="PA" val="v5.2.5"/>
</p:tagLst>
</file>

<file path=ppt/tags/tag158.xml><?xml version="1.0" encoding="utf-8"?>
<p:tagLst xmlns:p="http://schemas.openxmlformats.org/presentationml/2006/main">
  <p:tag name="TABLE_ENDDRAG_ORIGIN_RECT" val="846*264"/>
  <p:tag name="TABLE_ENDDRAG_RECT" val="52*156*846*264"/>
</p:tagLst>
</file>

<file path=ppt/tags/tag159.xml><?xml version="1.0" encoding="utf-8"?>
<p:tagLst xmlns:p="http://schemas.openxmlformats.org/presentationml/2006/main">
  <p:tag name="KSO_WM_BEAUTIFY_FLAG" val="#wm#"/>
  <p:tag name="KSO_WM_TEMPLATE_CATEGORY" val="custom"/>
  <p:tag name="KSO_WM_TEMPLATE_INDEX" val="2020508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PA" val="v5.2.5"/>
</p:tagLst>
</file>

<file path=ppt/tags/tag161.xml><?xml version="1.0" encoding="utf-8"?>
<p:tagLst xmlns:p="http://schemas.openxmlformats.org/presentationml/2006/main">
  <p:tag name="KSO_WM_BEAUTIFY_FLAG" val="#wm#"/>
  <p:tag name="KSO_WM_TEMPLATE_CATEGORY" val="custom"/>
  <p:tag name="KSO_WM_TEMPLATE_INDEX" val="20205081"/>
</p:tagLst>
</file>

<file path=ppt/tags/tag162.xml><?xml version="1.0" encoding="utf-8"?>
<p:tagLst xmlns:p="http://schemas.openxmlformats.org/presentationml/2006/main">
  <p:tag name="PA" val="v5.2.5"/>
</p:tagLst>
</file>

<file path=ppt/tags/tag163.xml><?xml version="1.0" encoding="utf-8"?>
<p:tagLst xmlns:p="http://schemas.openxmlformats.org/presentationml/2006/main">
  <p:tag name="KSO_WM_BEAUTIFY_FLAG" val="#wm#"/>
  <p:tag name="KSO_WM_TEMPLATE_CATEGORY" val="custom"/>
  <p:tag name="KSO_WM_TEMPLATE_INDEX" val="20205081"/>
</p:tagLst>
</file>

<file path=ppt/tags/tag164.xml><?xml version="1.0" encoding="utf-8"?>
<p:tagLst xmlns:p="http://schemas.openxmlformats.org/presentationml/2006/main">
  <p:tag name="PA" val="v5.2.5"/>
</p:tagLst>
</file>

<file path=ppt/tags/tag165.xml><?xml version="1.0" encoding="utf-8"?>
<p:tagLst xmlns:p="http://schemas.openxmlformats.org/presentationml/2006/main">
  <p:tag name="KSO_WM_BEAUTIFY_FLAG" val="#wm#"/>
  <p:tag name="KSO_WM_TEMPLATE_CATEGORY" val="custom"/>
  <p:tag name="KSO_WM_TEMPLATE_INDEX" val="20205081"/>
</p:tagLst>
</file>

<file path=ppt/tags/tag166.xml><?xml version="1.0" encoding="utf-8"?>
<p:tagLst xmlns:p="http://schemas.openxmlformats.org/presentationml/2006/main">
  <p:tag name="PA" val="v5.2.5"/>
</p:tagLst>
</file>

<file path=ppt/tags/tag167.xml><?xml version="1.0" encoding="utf-8"?>
<p:tagLst xmlns:p="http://schemas.openxmlformats.org/presentationml/2006/main">
  <p:tag name="KSO_WM_BEAUTIFY_FLAG" val="#wm#"/>
  <p:tag name="KSO_WM_TEMPLATE_CATEGORY" val="custom"/>
  <p:tag name="KSO_WM_TEMPLATE_INDEX" val="20205081"/>
</p:tagLst>
</file>

<file path=ppt/tags/tag168.xml><?xml version="1.0" encoding="utf-8"?>
<p:tagLst xmlns:p="http://schemas.openxmlformats.org/presentationml/2006/main">
  <p:tag name="PA" val="v5.2.5"/>
</p:tagLst>
</file>

<file path=ppt/tags/tag169.xml><?xml version="1.0" encoding="utf-8"?>
<p:tagLst xmlns:p="http://schemas.openxmlformats.org/presentationml/2006/main">
  <p:tag name="KSO_WM_BEAUTIFY_FLAG" val="#wm#"/>
  <p:tag name="KSO_WM_TEMPLATE_CATEGORY" val="custom"/>
  <p:tag name="KSO_WM_TEMPLATE_INDEX" val="2020508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PA" val="v5.2.5"/>
</p:tagLst>
</file>

<file path=ppt/tags/tag171.xml><?xml version="1.0" encoding="utf-8"?>
<p:tagLst xmlns:p="http://schemas.openxmlformats.org/presentationml/2006/main">
  <p:tag name="KSO_WM_BEAUTIFY_FLAG" val="#wm#"/>
  <p:tag name="KSO_WM_TEMPLATE_CATEGORY" val="custom"/>
  <p:tag name="KSO_WM_TEMPLATE_INDEX" val="20205081"/>
</p:tagLst>
</file>

<file path=ppt/tags/tag172.xml><?xml version="1.0" encoding="utf-8"?>
<p:tagLst xmlns:p="http://schemas.openxmlformats.org/presentationml/2006/main">
  <p:tag name="PA" val="v5.2.5"/>
</p:tagLst>
</file>

<file path=ppt/tags/tag173.xml><?xml version="1.0" encoding="utf-8"?>
<p:tagLst xmlns:p="http://schemas.openxmlformats.org/presentationml/2006/main">
  <p:tag name="KSO_WM_BEAUTIFY_FLAG" val="#wm#"/>
  <p:tag name="KSO_WM_TEMPLATE_CATEGORY" val="custom"/>
  <p:tag name="KSO_WM_TEMPLATE_INDEX" val="20205081"/>
</p:tagLst>
</file>

<file path=ppt/tags/tag174.xml><?xml version="1.0" encoding="utf-8"?>
<p:tagLst xmlns:p="http://schemas.openxmlformats.org/presentationml/2006/main">
  <p:tag name="PA" val="v5.2.5"/>
</p:tagLst>
</file>

<file path=ppt/tags/tag175.xml><?xml version="1.0" encoding="utf-8"?>
<p:tagLst xmlns:p="http://schemas.openxmlformats.org/presentationml/2006/main">
  <p:tag name="KSO_WM_BEAUTIFY_FLAG" val="#wm#"/>
  <p:tag name="KSO_WM_TEMPLATE_CATEGORY" val="custom"/>
  <p:tag name="KSO_WM_TEMPLATE_INDEX" val="20205081"/>
</p:tagLst>
</file>

<file path=ppt/tags/tag176.xml><?xml version="1.0" encoding="utf-8"?>
<p:tagLst xmlns:p="http://schemas.openxmlformats.org/presentationml/2006/main">
  <p:tag name="PA" val="v5.2.5"/>
</p:tagLst>
</file>

<file path=ppt/tags/tag177.xml><?xml version="1.0" encoding="utf-8"?>
<p:tagLst xmlns:p="http://schemas.openxmlformats.org/presentationml/2006/main">
  <p:tag name="KSO_WM_BEAUTIFY_FLAG" val="#wm#"/>
  <p:tag name="KSO_WM_TEMPLATE_CATEGORY" val="custom"/>
  <p:tag name="KSO_WM_TEMPLATE_INDEX" val="20205081"/>
</p:tagLst>
</file>

<file path=ppt/tags/tag178.xml><?xml version="1.0" encoding="utf-8"?>
<p:tagLst xmlns:p="http://schemas.openxmlformats.org/presentationml/2006/main">
  <p:tag name="PA" val="v5.2.5"/>
</p:tagLst>
</file>

<file path=ppt/tags/tag179.xml><?xml version="1.0" encoding="utf-8"?>
<p:tagLst xmlns:p="http://schemas.openxmlformats.org/presentationml/2006/main">
  <p:tag name="KSO_WM_BEAUTIFY_FLAG" val="#wm#"/>
  <p:tag name="KSO_WM_TEMPLATE_CATEGORY" val="custom"/>
  <p:tag name="KSO_WM_TEMPLATE_INDEX" val="2020508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PA" val="v5.2.5"/>
</p:tagLst>
</file>

<file path=ppt/tags/tag181.xml><?xml version="1.0" encoding="utf-8"?>
<p:tagLst xmlns:p="http://schemas.openxmlformats.org/presentationml/2006/main">
  <p:tag name="TABLE_ENDDRAG_ORIGIN_RECT" val="718*140"/>
  <p:tag name="TABLE_ENDDRAG_RECT" val="121*204*718*140"/>
</p:tagLst>
</file>

<file path=ppt/tags/tag182.xml><?xml version="1.0" encoding="utf-8"?>
<p:tagLst xmlns:p="http://schemas.openxmlformats.org/presentationml/2006/main">
  <p:tag name="KSO_WM_BEAUTIFY_FLAG" val="#wm#"/>
  <p:tag name="KSO_WM_TEMPLATE_CATEGORY" val="custom"/>
  <p:tag name="KSO_WM_TEMPLATE_INDEX" val="20205081"/>
</p:tagLst>
</file>

<file path=ppt/tags/tag183.xml><?xml version="1.0" encoding="utf-8"?>
<p:tagLst xmlns:p="http://schemas.openxmlformats.org/presentationml/2006/main">
  <p:tag name="PA" val="v5.2.5"/>
</p:tagLst>
</file>

<file path=ppt/tags/tag184.xml><?xml version="1.0" encoding="utf-8"?>
<p:tagLst xmlns:p="http://schemas.openxmlformats.org/presentationml/2006/main">
  <p:tag name="KSO_WM_BEAUTIFY_FLAG" val="#wm#"/>
  <p:tag name="KSO_WM_TEMPLATE_CATEGORY" val="custom"/>
  <p:tag name="KSO_WM_TEMPLATE_INDEX" val="20205081"/>
</p:tagLst>
</file>

<file path=ppt/tags/tag185.xml><?xml version="1.0" encoding="utf-8"?>
<p:tagLst xmlns:p="http://schemas.openxmlformats.org/presentationml/2006/main">
  <p:tag name="PA" val="v5.2.5"/>
</p:tagLst>
</file>

<file path=ppt/tags/tag186.xml><?xml version="1.0" encoding="utf-8"?>
<p:tagLst xmlns:p="http://schemas.openxmlformats.org/presentationml/2006/main">
  <p:tag name="KSO_WM_BEAUTIFY_FLAG" val="#wm#"/>
  <p:tag name="KSO_WM_TEMPLATE_CATEGORY" val="custom"/>
  <p:tag name="KSO_WM_TEMPLATE_INDEX" val="20205081"/>
</p:tagLst>
</file>

<file path=ppt/tags/tag187.xml><?xml version="1.0" encoding="utf-8"?>
<p:tagLst xmlns:p="http://schemas.openxmlformats.org/presentationml/2006/main">
  <p:tag name="PA" val="v5.2.5"/>
</p:tagLst>
</file>

<file path=ppt/tags/tag188.xml><?xml version="1.0" encoding="utf-8"?>
<p:tagLst xmlns:p="http://schemas.openxmlformats.org/presentationml/2006/main">
  <p:tag name="KSO_WM_BEAUTIFY_FLAG" val="#wm#"/>
  <p:tag name="KSO_WM_TEMPLATE_CATEGORY" val="custom"/>
  <p:tag name="KSO_WM_TEMPLATE_INDEX" val="20205081"/>
</p:tagLst>
</file>

<file path=ppt/tags/tag189.xml><?xml version="1.0" encoding="utf-8"?>
<p:tagLst xmlns:p="http://schemas.openxmlformats.org/presentationml/2006/main">
  <p:tag name="PA" val="v5.2.5"/>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BEAUTIFY_FLAG" val="#wm#"/>
  <p:tag name="KSO_WM_TEMPLATE_CATEGORY" val="custom"/>
  <p:tag name="KSO_WM_TEMPLATE_INDEX" val="20205081"/>
</p:tagLst>
</file>

<file path=ppt/tags/tag191.xml><?xml version="1.0" encoding="utf-8"?>
<p:tagLst xmlns:p="http://schemas.openxmlformats.org/presentationml/2006/main">
  <p:tag name="PA" val="v5.2.5"/>
</p:tagLst>
</file>

<file path=ppt/tags/tag192.xml><?xml version="1.0" encoding="utf-8"?>
<p:tagLst xmlns:p="http://schemas.openxmlformats.org/presentationml/2006/main">
  <p:tag name="KSO_WM_BEAUTIFY_FLAG" val="#wm#"/>
  <p:tag name="KSO_WM_TEMPLATE_CATEGORY" val="custom"/>
  <p:tag name="KSO_WM_TEMPLATE_INDEX" val="20205081"/>
</p:tagLst>
</file>

<file path=ppt/tags/tag193.xml><?xml version="1.0" encoding="utf-8"?>
<p:tagLst xmlns:p="http://schemas.openxmlformats.org/presentationml/2006/main">
  <p:tag name="PA" val="v5.2.5"/>
</p:tagLst>
</file>

<file path=ppt/tags/tag194.xml><?xml version="1.0" encoding="utf-8"?>
<p:tagLst xmlns:p="http://schemas.openxmlformats.org/presentationml/2006/main">
  <p:tag name="KSO_WM_BEAUTIFY_FLAG" val="#wm#"/>
  <p:tag name="KSO_WM_TEMPLATE_CATEGORY" val="custom"/>
  <p:tag name="KSO_WM_TEMPLATE_INDEX" val="20205081"/>
</p:tagLst>
</file>

<file path=ppt/tags/tag195.xml><?xml version="1.0" encoding="utf-8"?>
<p:tagLst xmlns:p="http://schemas.openxmlformats.org/presentationml/2006/main">
  <p:tag name="PA" val="v5.2.5"/>
</p:tagLst>
</file>

<file path=ppt/tags/tag196.xml><?xml version="1.0" encoding="utf-8"?>
<p:tagLst xmlns:p="http://schemas.openxmlformats.org/presentationml/2006/main">
  <p:tag name="KSO_WM_BEAUTIFY_FLAG" val="#wm#"/>
  <p:tag name="KSO_WM_TEMPLATE_CATEGORY" val="custom"/>
  <p:tag name="KSO_WM_TEMPLATE_INDEX" val="20205081"/>
</p:tagLst>
</file>

<file path=ppt/tags/tag197.xml><?xml version="1.0" encoding="utf-8"?>
<p:tagLst xmlns:p="http://schemas.openxmlformats.org/presentationml/2006/main">
  <p:tag name="PA" val="v5.2.5"/>
</p:tagLst>
</file>

<file path=ppt/tags/tag198.xml><?xml version="1.0" encoding="utf-8"?>
<p:tagLst xmlns:p="http://schemas.openxmlformats.org/presentationml/2006/main">
  <p:tag name="KSO_WM_BEAUTIFY_FLAG" val="#wm#"/>
  <p:tag name="KSO_WM_TEMPLATE_CATEGORY" val="custom"/>
  <p:tag name="KSO_WM_TEMPLATE_INDEX" val="20205081"/>
</p:tagLst>
</file>

<file path=ppt/tags/tag199.xml><?xml version="1.0" encoding="utf-8"?>
<p:tagLst xmlns:p="http://schemas.openxmlformats.org/presentationml/2006/main">
  <p:tag name="PA" val="v5.2.5"/>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BEAUTIFY_FLAG" val="#wm#"/>
  <p:tag name="KSO_WM_TEMPLATE_CATEGORY" val="custom"/>
  <p:tag name="KSO_WM_TEMPLATE_INDEX" val="20205081"/>
</p:tagLst>
</file>

<file path=ppt/tags/tag201.xml><?xml version="1.0" encoding="utf-8"?>
<p:tagLst xmlns:p="http://schemas.openxmlformats.org/presentationml/2006/main">
  <p:tag name="KSO_WM_BEAUTIFY_FLAG" val="#wm#"/>
  <p:tag name="KSO_WM_TEMPLATE_CATEGORY" val="custom"/>
  <p:tag name="KSO_WM_TEMPLATE_INDEX" val="20205081"/>
</p:tagLst>
</file>

<file path=ppt/tags/tag202.xml><?xml version="1.0" encoding="utf-8"?>
<p:tagLst xmlns:p="http://schemas.openxmlformats.org/presentationml/2006/main">
  <p:tag name="commondata" val="eyJoZGlkIjoiODZkZDFlNzk3ZmNhZGE1MGNjOTQzMzRkZDU2OGI3ZDQifQ=="/>
  <p:tag name="resource_record_key" val="{&quot;65&quot;:[20205081],&quot;70&quot;:[3315777,3320063]}"/>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PLACING_PICTURE_USER_VIEWPORT" val="{&quot;height&quot;:6184.755905511811,&quot;width&quot;:16153.533858267716}"/>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DIAGRAM_MAX_ITEMCNT" val="6"/>
  <p:tag name="KSO_WM_DIAGRAM_MIN_ITEMCNT" val="2"/>
  <p:tag name="KSO_WM_DIAGRAM_VIRTUALLY_FRAME" val="{&quot;height&quot;:254.1796112060547,&quot;left&quot;:47.579673034187365,&quot;top&quot;:142.37980069618524,&quot;width&quot;:864.8666381835938}"/>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2"/>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298_4*l_h_f*1_2_1"/>
  <p:tag name="KSO_WM_TEMPLATE_CATEGORY" val="diagram"/>
  <p:tag name="KSO_WM_TEMPLATE_INDEX" val="20231298"/>
  <p:tag name="KSO_WM_UNIT_LAYERLEVEL" val="1_1_1"/>
  <p:tag name="KSO_WM_TAG_VERSION" val="3.0"/>
  <p:tag name="KSO_WM_BEAUTIFY_FLAG" val="#wm#"/>
  <p:tag name="KSO_WM_UNIT_PRESET_TEXT" val="单击输入你的正文，文字是思想的提炼"/>
  <p:tag name="KSO_WM_UNIT_FILL_TYPE" val="1"/>
  <p:tag name="KSO_WM_UNIT_FILL_FORE_SCHEMECOLOR_INDEX" val="6"/>
  <p:tag name="KSO_WM_UNIT_FILL_FORE_SCHEMECOLOR_INDEX_BRIGHTNESS" val="0"/>
  <p:tag name="KSO_WM_DIAGRAM_USE_COLOR_VALUE" val="{&quot;color_scheme&quot;:1,&quot;color_type&quot;:1,&quot;theme_color_indexes&quot;:[]}"/>
</p:tagLst>
</file>

<file path=ppt/tags/tag67.xml><?xml version="1.0" encoding="utf-8"?>
<p:tagLst xmlns:p="http://schemas.openxmlformats.org/presentationml/2006/main">
  <p:tag name="KSO_WM_DIAGRAM_MAX_ITEMCNT" val="6"/>
  <p:tag name="KSO_WM_DIAGRAM_MIN_ITEMCNT" val="2"/>
  <p:tag name="KSO_WM_DIAGRAM_VIRTUALLY_FRAME" val="{&quot;height&quot;:254.1796112060547,&quot;left&quot;:47.579673034187365,&quot;top&quot;:142.37980069618524,&quot;width&quot;:864.866638183593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2"/>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298_4*l_h_f*1_3_1"/>
  <p:tag name="KSO_WM_TEMPLATE_CATEGORY" val="diagram"/>
  <p:tag name="KSO_WM_TEMPLATE_INDEX" val="20231298"/>
  <p:tag name="KSO_WM_UNIT_LAYERLEVEL" val="1_1_1"/>
  <p:tag name="KSO_WM_TAG_VERSION" val="3.0"/>
  <p:tag name="KSO_WM_BEAUTIFY_FLAG" val="#wm#"/>
  <p:tag name="KSO_WM_UNIT_PRESET_TEXT" val="单击输入你的正文，文字是思想的提炼"/>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68.xml><?xml version="1.0" encoding="utf-8"?>
<p:tagLst xmlns:p="http://schemas.openxmlformats.org/presentationml/2006/main">
  <p:tag name="KSO_WM_DIAGRAM_MAX_ITEMCNT" val="6"/>
  <p:tag name="KSO_WM_DIAGRAM_MIN_ITEMCNT" val="2"/>
  <p:tag name="KSO_WM_DIAGRAM_VIRTUALLY_FRAME" val="{&quot;height&quot;:254.1796112060547,&quot;left&quot;:47.579673034187365,&quot;top&quot;:142.37980069618524,&quot;width&quot;:864.8666381835938}"/>
  <p:tag name="KSO_WM_DIAGRAM_COLOR_MATCH_VALUE" val="{&quot;shape&quot;:{&quot;fill&quot;:{&quot;gradient&quot;:[{&quot;brightness&quot;:0.8999999761581421,&quot;colorType&quot;:1,&quot;foreColorIndex&quot;:6,&quot;pos&quot;:0.019999999552965164,&quot;transparency&quot;:0},{&quot;brightness&quot;:0.8999999761581421,&quot;colorType&quot;:1,&quot;foreColorIndex&quot;:6,&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9"/>
  <p:tag name="KSO_WM_DIAGRAM_VERSION" val="3"/>
  <p:tag name="KSO_WM_DIAGRAM_COLOR_TRICK" val="2"/>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20231298_4*l_h_i*1_2_1"/>
  <p:tag name="KSO_WM_TEMPLATE_CATEGORY" val="diagram"/>
  <p:tag name="KSO_WM_TEMPLATE_INDEX" val="20231298"/>
  <p:tag name="KSO_WM_UNIT_LAYERLEVEL" val="1_1_1"/>
  <p:tag name="KSO_WM_TAG_VERSION" val="3.0"/>
  <p:tag name="KSO_WM_BEAUTIFY_FLAG" val="#wm#"/>
  <p:tag name="KSO_WM_UNIT_PRESET_TEXT" val="2"/>
  <p:tag name="KSO_WM_UNIT_FILL_TYPE" val="3"/>
  <p:tag name="KSO_WM_UNIT_TEXT_FILL_FORE_SCHEMECOLOR_INDEX" val="1"/>
  <p:tag name="KSO_WM_UNIT_TEXT_FILL_TYPE" val="1"/>
  <p:tag name="KSO_WM_DIAGRAM_USE_COLOR_VALUE" val="{&quot;color_scheme&quot;:1,&quot;color_type&quot;:1,&quot;theme_color_indexes&quot;:[]}"/>
</p:tagLst>
</file>

<file path=ppt/tags/tag69.xml><?xml version="1.0" encoding="utf-8"?>
<p:tagLst xmlns:p="http://schemas.openxmlformats.org/presentationml/2006/main">
  <p:tag name="KSO_WM_DIAGRAM_MAX_ITEMCNT" val="6"/>
  <p:tag name="KSO_WM_DIAGRAM_MIN_ITEMCNT" val="2"/>
  <p:tag name="KSO_WM_DIAGRAM_VIRTUALLY_FRAME" val="{&quot;height&quot;:254.1796112060547,&quot;left&quot;:47.579673034187365,&quot;top&quot;:142.37980069618524,&quot;width&quot;:864.8666381835938}"/>
  <p:tag name="KSO_WM_DIAGRAM_COLOR_MATCH_VALUE" val="{&quot;shape&quot;:{&quot;fill&quot;:{&quot;gradient&quot;:[{&quot;brightness&quot;:0.8999999761581421,&quot;colorType&quot;:1,&quot;foreColorIndex&quot;:5,&quot;pos&quot;:0.019999999552965164,&quot;transparency&quot;:0},{&quot;brightness&quot;:0.8999999761581421,&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9"/>
  <p:tag name="KSO_WM_DIAGRAM_VERSION" val="3"/>
  <p:tag name="KSO_WM_DIAGRAM_COLOR_TRICK" val="2"/>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20231298_4*l_h_i*1_3_1"/>
  <p:tag name="KSO_WM_TEMPLATE_CATEGORY" val="diagram"/>
  <p:tag name="KSO_WM_TEMPLATE_INDEX" val="20231298"/>
  <p:tag name="KSO_WM_UNIT_LAYERLEVEL" val="1_1_1"/>
  <p:tag name="KSO_WM_TAG_VERSION" val="3.0"/>
  <p:tag name="KSO_WM_BEAUTIFY_FLAG" val="#wm#"/>
  <p:tag name="KSO_WM_UNIT_PRESET_TEXT" val="3"/>
  <p:tag name="KSO_WM_UNIT_FILL_TYPE" val="3"/>
  <p:tag name="KSO_WM_UNIT_TEXT_FILL_FORE_SCHEMECOLOR_INDEX" val="1"/>
  <p:tag name="KSO_WM_UNIT_TEXT_FILL_TYPE" val="1"/>
  <p:tag name="KSO_WM_DIAGRAM_USE_COLOR_VALUE" val="{&quot;color_scheme&quot;:1,&quot;color_type&quot;:1,&quot;theme_color_indexes&quot;:[]}"/>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DIAGRAM_MAX_ITEMCNT" val="6"/>
  <p:tag name="KSO_WM_DIAGRAM_MIN_ITEMCNT" val="2"/>
  <p:tag name="KSO_WM_DIAGRAM_VIRTUALLY_FRAME" val="{&quot;height&quot;:254.1796112060547,&quot;left&quot;:47.579673034187365,&quot;top&quot;:142.37980069618524,&quot;width&quot;:864.8666381835938}"/>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2"/>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298_4*l_h_f*1_4_1"/>
  <p:tag name="KSO_WM_TEMPLATE_CATEGORY" val="diagram"/>
  <p:tag name="KSO_WM_TEMPLATE_INDEX" val="20231298"/>
  <p:tag name="KSO_WM_UNIT_LAYERLEVEL" val="1_1_1"/>
  <p:tag name="KSO_WM_TAG_VERSION" val="3.0"/>
  <p:tag name="KSO_WM_BEAUTIFY_FLAG" val="#wm#"/>
  <p:tag name="KSO_WM_UNIT_PRESET_TEXT" val="单击输入你的正文，文字是思想的提炼"/>
  <p:tag name="KSO_WM_UNIT_FILL_TYPE" val="1"/>
  <p:tag name="KSO_WM_UNIT_FILL_FORE_SCHEMECOLOR_INDEX" val="6"/>
  <p:tag name="KSO_WM_UNIT_FILL_FORE_SCHEMECOLOR_INDEX_BRIGHTNESS" val="0"/>
  <p:tag name="KSO_WM_DIAGRAM_USE_COLOR_VALUE" val="{&quot;color_scheme&quot;:1,&quot;color_type&quot;:1,&quot;theme_color_indexes&quot;:[]}"/>
</p:tagLst>
</file>

<file path=ppt/tags/tag71.xml><?xml version="1.0" encoding="utf-8"?>
<p:tagLst xmlns:p="http://schemas.openxmlformats.org/presentationml/2006/main">
  <p:tag name="KSO_WM_DIAGRAM_MAX_ITEMCNT" val="6"/>
  <p:tag name="KSO_WM_DIAGRAM_MIN_ITEMCNT" val="2"/>
  <p:tag name="KSO_WM_DIAGRAM_VIRTUALLY_FRAME" val="{&quot;height&quot;:254.1796112060547,&quot;left&quot;:47.579673034187365,&quot;top&quot;:142.37980069618524,&quot;width&quot;:864.8666381835938}"/>
  <p:tag name="KSO_WM_DIAGRAM_COLOR_MATCH_VALUE" val="{&quot;shape&quot;:{&quot;fill&quot;:{&quot;gradient&quot;:[{&quot;brightness&quot;:0.8999999761581421,&quot;colorType&quot;:1,&quot;foreColorIndex&quot;:6,&quot;pos&quot;:0.019999999552965164,&quot;transparency&quot;:0},{&quot;brightness&quot;:0.8999999761581421,&quot;colorType&quot;:1,&quot;foreColorIndex&quot;:6,&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9"/>
  <p:tag name="KSO_WM_DIAGRAM_VERSION" val="3"/>
  <p:tag name="KSO_WM_DIAGRAM_COLOR_TRICK" val="2"/>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1"/>
  <p:tag name="KSO_WM_UNIT_ID" val="diagram20231298_4*l_h_i*1_4_1"/>
  <p:tag name="KSO_WM_TEMPLATE_CATEGORY" val="diagram"/>
  <p:tag name="KSO_WM_TEMPLATE_INDEX" val="20231298"/>
  <p:tag name="KSO_WM_UNIT_LAYERLEVEL" val="1_1_1"/>
  <p:tag name="KSO_WM_TAG_VERSION" val="3.0"/>
  <p:tag name="KSO_WM_BEAUTIFY_FLAG" val="#wm#"/>
  <p:tag name="KSO_WM_UNIT_PRESET_TEXT" val="4"/>
  <p:tag name="KSO_WM_UNIT_FILL_TYPE" val="3"/>
  <p:tag name="KSO_WM_UNIT_TEXT_FILL_FORE_SCHEMECOLOR_INDEX" val="1"/>
  <p:tag name="KSO_WM_UNIT_TEXT_FILL_TYPE" val="1"/>
  <p:tag name="KSO_WM_DIAGRAM_USE_COLOR_VALUE" val="{&quot;color_scheme&quot;:1,&quot;color_type&quot;:1,&quot;theme_color_indexes&quot;:[]}"/>
</p:tagLst>
</file>

<file path=ppt/tags/tag72.xml><?xml version="1.0" encoding="utf-8"?>
<p:tagLst xmlns:p="http://schemas.openxmlformats.org/presentationml/2006/main">
  <p:tag name="KSO_WM_DIAGRAM_MAX_ITEMCNT" val="6"/>
  <p:tag name="KSO_WM_DIAGRAM_MIN_ITEMCNT" val="2"/>
  <p:tag name="KSO_WM_DIAGRAM_VIRTUALLY_FRAME" val="{&quot;height&quot;:254.1796112060547,&quot;left&quot;:47.579673034187365,&quot;top&quot;:142.37980069618524,&quot;width&quot;:864.866638183593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2"/>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diagram20231298_4*l_h_f*1_5_1"/>
  <p:tag name="KSO_WM_TEMPLATE_CATEGORY" val="diagram"/>
  <p:tag name="KSO_WM_TEMPLATE_INDEX" val="20231298"/>
  <p:tag name="KSO_WM_UNIT_LAYERLEVEL" val="1_1_1"/>
  <p:tag name="KSO_WM_TAG_VERSION" val="3.0"/>
  <p:tag name="KSO_WM_BEAUTIFY_FLAG" val="#wm#"/>
  <p:tag name="KSO_WM_UNIT_PRESET_TEXT" val="单击输入你的正文，文字是思想的提炼"/>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73.xml><?xml version="1.0" encoding="utf-8"?>
<p:tagLst xmlns:p="http://schemas.openxmlformats.org/presentationml/2006/main">
  <p:tag name="KSO_WM_DIAGRAM_MAX_ITEMCNT" val="6"/>
  <p:tag name="KSO_WM_DIAGRAM_MIN_ITEMCNT" val="2"/>
  <p:tag name="KSO_WM_DIAGRAM_VIRTUALLY_FRAME" val="{&quot;height&quot;:254.1796112060547,&quot;left&quot;:47.579673034187365,&quot;top&quot;:142.37980069618524,&quot;width&quot;:864.8666381835938}"/>
  <p:tag name="KSO_WM_DIAGRAM_COLOR_MATCH_VALUE" val="{&quot;shape&quot;:{&quot;fill&quot;:{&quot;gradient&quot;:[{&quot;brightness&quot;:0.8999999761581421,&quot;colorType&quot;:1,&quot;foreColorIndex&quot;:5,&quot;pos&quot;:0.019999999552965164,&quot;transparency&quot;:0},{&quot;brightness&quot;:0.8999999761581421,&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9"/>
  <p:tag name="KSO_WM_DIAGRAM_VERSION" val="3"/>
  <p:tag name="KSO_WM_DIAGRAM_COLOR_TRICK" val="2"/>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1"/>
  <p:tag name="KSO_WM_UNIT_ID" val="diagram20231298_4*l_h_i*1_5_1"/>
  <p:tag name="KSO_WM_TEMPLATE_CATEGORY" val="diagram"/>
  <p:tag name="KSO_WM_TEMPLATE_INDEX" val="20231298"/>
  <p:tag name="KSO_WM_UNIT_LAYERLEVEL" val="1_1_1"/>
  <p:tag name="KSO_WM_TAG_VERSION" val="3.0"/>
  <p:tag name="KSO_WM_BEAUTIFY_FLAG" val="#wm#"/>
  <p:tag name="KSO_WM_UNIT_PRESET_TEXT" val="5"/>
  <p:tag name="KSO_WM_UNIT_FILL_TYPE" val="3"/>
  <p:tag name="KSO_WM_UNIT_TEXT_FILL_FORE_SCHEMECOLOR_INDEX" val="1"/>
  <p:tag name="KSO_WM_UNIT_TEXT_FILL_TYPE" val="1"/>
  <p:tag name="KSO_WM_DIAGRAM_USE_COLOR_VALUE" val="{&quot;color_scheme&quot;:1,&quot;color_type&quot;:1,&quot;theme_color_indexes&quot;:[]}"/>
</p:tagLst>
</file>

<file path=ppt/tags/tag74.xml><?xml version="1.0" encoding="utf-8"?>
<p:tagLst xmlns:p="http://schemas.openxmlformats.org/presentationml/2006/main">
  <p:tag name="KSO_WM_DIAGRAM_MAX_ITEMCNT" val="6"/>
  <p:tag name="KSO_WM_DIAGRAM_MIN_ITEMCNT" val="2"/>
  <p:tag name="KSO_WM_DIAGRAM_VIRTUALLY_FRAME" val="{&quot;height&quot;:254.1796112060547,&quot;left&quot;:47.579673034187365,&quot;top&quot;:142.37980069618524,&quot;width&quot;:864.866638183593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2"/>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298_4*l_h_f*1_1_1"/>
  <p:tag name="KSO_WM_TEMPLATE_CATEGORY" val="diagram"/>
  <p:tag name="KSO_WM_TEMPLATE_INDEX" val="20231298"/>
  <p:tag name="KSO_WM_UNIT_LAYERLEVEL" val="1_1_1"/>
  <p:tag name="KSO_WM_TAG_VERSION" val="3.0"/>
  <p:tag name="KSO_WM_BEAUTIFY_FLAG" val="#wm#"/>
  <p:tag name="KSO_WM_UNIT_PRESET_TEXT" val="单击输入你的正文，文字是思想的提炼"/>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75.xml><?xml version="1.0" encoding="utf-8"?>
<p:tagLst xmlns:p="http://schemas.openxmlformats.org/presentationml/2006/main">
  <p:tag name="KSO_WM_DIAGRAM_MAX_ITEMCNT" val="6"/>
  <p:tag name="KSO_WM_DIAGRAM_MIN_ITEMCNT" val="2"/>
  <p:tag name="KSO_WM_DIAGRAM_VIRTUALLY_FRAME" val="{&quot;height&quot;:254.1796112060547,&quot;left&quot;:47.579673034187365,&quot;top&quot;:142.37980069618524,&quot;width&quot;:864.8666381835938}"/>
  <p:tag name="KSO_WM_DIAGRAM_COLOR_MATCH_VALUE" val="{&quot;shape&quot;:{&quot;fill&quot;:{&quot;gradient&quot;:[{&quot;brightness&quot;:0.8999999761581421,&quot;colorType&quot;:1,&quot;foreColorIndex&quot;:5,&quot;pos&quot;:0.019999999552965164,&quot;transparency&quot;:0},{&quot;brightness&quot;:0.8999999761581421,&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9"/>
  <p:tag name="KSO_WM_DIAGRAM_VERSION" val="3"/>
  <p:tag name="KSO_WM_DIAGRAM_COLOR_TRICK" val="2"/>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20231298_4*l_h_i*1_1_1"/>
  <p:tag name="KSO_WM_TEMPLATE_CATEGORY" val="diagram"/>
  <p:tag name="KSO_WM_TEMPLATE_INDEX" val="20231298"/>
  <p:tag name="KSO_WM_UNIT_LAYERLEVEL" val="1_1_1"/>
  <p:tag name="KSO_WM_TAG_VERSION" val="3.0"/>
  <p:tag name="KSO_WM_BEAUTIFY_FLAG" val="#wm#"/>
  <p:tag name="KSO_WM_UNIT_PRESET_TEXT" val="1"/>
  <p:tag name="KSO_WM_UNIT_FILL_TYPE" val="3"/>
  <p:tag name="KSO_WM_UNIT_TEXT_FILL_FORE_SCHEMECOLOR_INDEX" val="1"/>
  <p:tag name="KSO_WM_UNIT_TEXT_FILL_TYPE" val="1"/>
  <p:tag name="KSO_WM_DIAGRAM_USE_COLOR_VALUE" val="{&quot;color_scheme&quot;:1,&quot;color_type&quot;:1,&quot;theme_color_indexes&quot;:[]}"/>
</p:tagLst>
</file>

<file path=ppt/tags/tag76.xml><?xml version="1.0" encoding="utf-8"?>
<p:tagLst xmlns:p="http://schemas.openxmlformats.org/presentationml/2006/main">
  <p:tag name="PA" val="v5.2.5"/>
</p:tagLst>
</file>

<file path=ppt/tags/tag77.xml><?xml version="1.0" encoding="utf-8"?>
<p:tagLst xmlns:p="http://schemas.openxmlformats.org/presentationml/2006/main">
  <p:tag name="KSO_WM_BEAUTIFY_FLAG" val="#wm#"/>
  <p:tag name="KSO_WM_TEMPLATE_CATEGORY" val="custom"/>
  <p:tag name="KSO_WM_TEMPLATE_INDEX" val="20205081"/>
  <p:tag name="RESOURCE_RECORD_KEY" val="{&quot;65&quot;:[20205081],&quot;70&quot;:[3315777]}"/>
</p:tagLst>
</file>

<file path=ppt/tags/tag78.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3"/>
  <p:tag name="KSO_WM_UNIT_FILL_FORE_SCHEMECOLOR_INDEX_BRIGHTNESS" val="0.6"/>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715_5*l_h_i*1_1_2"/>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79.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3"/>
  <p:tag name="KSO_WM_UNIT_FILL_FORE_SCHEMECOLOR_INDEX_BRIGHTNESS" val="0.6"/>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715_5*l_h_i*1_2_2"/>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3"/>
  <p:tag name="KSO_WM_UNIT_FILL_FORE_SCHEMECOLOR_INDEX_BRIGHTNESS" val="0.6"/>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715_5*l_h_i*1_3_2"/>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81.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3"/>
  <p:tag name="KSO_WM_UNIT_FILL_FORE_SCHEMECOLOR_INDEX_BRIGHTNESS" val="0.6"/>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715_5*l_h_i*1_4_2"/>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82.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3"/>
  <p:tag name="KSO_WM_UNIT_FILL_FORE_SCHEMECOLOR_INDEX_BRIGHTNESS" val="0.6"/>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5_2"/>
  <p:tag name="KSO_WM_UNIT_ID" val="diagram20231715_5*l_h_i*1_5_2"/>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83.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3"/>
  <p:tag name="KSO_WM_UNIT_FILL_FORE_SCHEMECOLOR_INDEX_BRIGHTNESS" val="0.6"/>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6_2"/>
  <p:tag name="KSO_WM_UNIT_ID" val="diagram20231715_5*l_h_i*1_6_2"/>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84.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DIAGRAM_VERSION" val="3"/>
  <p:tag name="KSO_WM_DIAGRAM_COLOR_TRICK" val="1"/>
  <p:tag name="KSO_WM_DIAGRAM_COLOR_TEXT_CAN_REMOVE" val="n"/>
  <p:tag name="KSO_WM_UNIT_VALUE" val="346*474"/>
  <p:tag name="KSO_WM_UNIT_HIGHLIGHT" val="0"/>
  <p:tag name="KSO_WM_UNIT_COMPATIBLE" val="0"/>
  <p:tag name="KSO_WM_UNIT_DIAGRAM_ISNUMVISUAL" val="0"/>
  <p:tag name="KSO_WM_UNIT_DIAGRAM_ISREFERUNIT" val="0"/>
  <p:tag name="KSO_WM_DIAGRAM_GROUP_CODE" val="l1-1"/>
  <p:tag name="KSO_WM_UNIT_TYPE" val="l_h_d"/>
  <p:tag name="KSO_WM_UNIT_INDEX" val="1_6_1"/>
  <p:tag name="KSO_WM_UNIT_ID" val="diagram20231715_5*l_h_d*1_6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85.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DIAGRAM_VERSION" val="3"/>
  <p:tag name="KSO_WM_DIAGRAM_COLOR_TRICK" val="1"/>
  <p:tag name="KSO_WM_DIAGRAM_COLOR_TEXT_CAN_REMOVE" val="n"/>
  <p:tag name="KSO_WM_UNIT_VALUE" val="346*474"/>
  <p:tag name="KSO_WM_UNIT_HIGHLIGHT" val="0"/>
  <p:tag name="KSO_WM_UNIT_COMPATIBLE" val="0"/>
  <p:tag name="KSO_WM_UNIT_DIAGRAM_ISNUMVISUAL" val="0"/>
  <p:tag name="KSO_WM_UNIT_DIAGRAM_ISREFERUNIT" val="0"/>
  <p:tag name="KSO_WM_DIAGRAM_GROUP_CODE" val="l1-1"/>
  <p:tag name="KSO_WM_UNIT_TYPE" val="l_h_d"/>
  <p:tag name="KSO_WM_UNIT_INDEX" val="1_5_1"/>
  <p:tag name="KSO_WM_UNIT_ID" val="diagram20231715_5*l_h_d*1_5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86.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DIAGRAM_VERSION" val="3"/>
  <p:tag name="KSO_WM_DIAGRAM_COLOR_TRICK" val="1"/>
  <p:tag name="KSO_WM_DIAGRAM_COLOR_TEXT_CAN_REMOVE" val="n"/>
  <p:tag name="KSO_WM_UNIT_VALUE" val="346*476"/>
  <p:tag name="KSO_WM_UNIT_HIGHLIGHT" val="0"/>
  <p:tag name="KSO_WM_UNIT_COMPATIBLE" val="0"/>
  <p:tag name="KSO_WM_UNIT_DIAGRAM_ISNUMVISUAL" val="0"/>
  <p:tag name="KSO_WM_UNIT_DIAGRAM_ISREFERUNIT" val="0"/>
  <p:tag name="KSO_WM_DIAGRAM_GROUP_CODE" val="l1-1"/>
  <p:tag name="KSO_WM_UNIT_TYPE" val="l_h_d"/>
  <p:tag name="KSO_WM_UNIT_INDEX" val="1_2_1"/>
  <p:tag name="KSO_WM_UNIT_ID" val="diagram20231715_5*l_h_d*1_2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87.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DIAGRAM_VERSION" val="3"/>
  <p:tag name="KSO_WM_DIAGRAM_COLOR_TRICK" val="1"/>
  <p:tag name="KSO_WM_DIAGRAM_COLOR_TEXT_CAN_REMOVE" val="n"/>
  <p:tag name="KSO_WM_UNIT_VALUE" val="346*475"/>
  <p:tag name="KSO_WM_UNIT_HIGHLIGHT" val="0"/>
  <p:tag name="KSO_WM_UNIT_COMPATIBLE" val="0"/>
  <p:tag name="KSO_WM_UNIT_DIAGRAM_ISNUMVISUAL" val="0"/>
  <p:tag name="KSO_WM_UNIT_DIAGRAM_ISREFERUNIT" val="0"/>
  <p:tag name="KSO_WM_DIAGRAM_GROUP_CODE" val="l1-1"/>
  <p:tag name="KSO_WM_UNIT_TYPE" val="l_h_d"/>
  <p:tag name="KSO_WM_UNIT_INDEX" val="1_3_1"/>
  <p:tag name="KSO_WM_UNIT_ID" val="diagram20231715_5*l_h_d*1_3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88.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DIAGRAM_VERSION" val="3"/>
  <p:tag name="KSO_WM_DIAGRAM_COLOR_TRICK" val="1"/>
  <p:tag name="KSO_WM_DIAGRAM_COLOR_TEXT_CAN_REMOVE" val="n"/>
  <p:tag name="KSO_WM_UNIT_VALUE" val="346*474"/>
  <p:tag name="KSO_WM_UNIT_HIGHLIGHT" val="0"/>
  <p:tag name="KSO_WM_UNIT_COMPATIBLE" val="0"/>
  <p:tag name="KSO_WM_UNIT_DIAGRAM_ISNUMVISUAL" val="0"/>
  <p:tag name="KSO_WM_UNIT_DIAGRAM_ISREFERUNIT" val="0"/>
  <p:tag name="KSO_WM_DIAGRAM_GROUP_CODE" val="l1-1"/>
  <p:tag name="KSO_WM_UNIT_TYPE" val="l_h_d"/>
  <p:tag name="KSO_WM_UNIT_INDEX" val="1_4_1"/>
  <p:tag name="KSO_WM_UNIT_ID" val="diagram20231715_5*l_h_d*1_4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89.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DIAGRAM_VERSION" val="3"/>
  <p:tag name="KSO_WM_DIAGRAM_COLOR_TRICK" val="1"/>
  <p:tag name="KSO_WM_DIAGRAM_COLOR_TEXT_CAN_REMOVE" val="n"/>
  <p:tag name="KSO_WM_UNIT_VALUE" val="346*475"/>
  <p:tag name="KSO_WM_UNIT_HIGHLIGHT" val="0"/>
  <p:tag name="KSO_WM_UNIT_COMPATIBLE" val="0"/>
  <p:tag name="KSO_WM_UNIT_DIAGRAM_ISNUMVISUAL" val="0"/>
  <p:tag name="KSO_WM_UNIT_DIAGRAM_ISREFERUNIT" val="0"/>
  <p:tag name="KSO_WM_DIAGRAM_GROUP_CODE" val="l1-1"/>
  <p:tag name="KSO_WM_UNIT_TYPE" val="l_h_d"/>
  <p:tag name="KSO_WM_UNIT_INDEX" val="1_1_1"/>
  <p:tag name="KSO_WM_UNIT_ID" val="diagram20231715_5*l_h_d*1_1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gradient&quot;:[{&quot;brightness&quot;:0.4000000059604645,&quot;colorType&quot;:1,&quot;foreColorIndex&quot;:5,&quot;pos&quot;:0.30000001192092896,&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FILL_FORE_SCHEMECOLOR_INDEX" val="1"/>
  <p:tag name="KSO_WM_UNIT_TEXT_FILL_TYPE" val="1"/>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20231715_5*l_h_i*1_1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91.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gradient&quot;:[{&quot;brightness&quot;:0.4000000059604645,&quot;colorType&quot;:1,&quot;foreColorIndex&quot;:5,&quot;pos&quot;:0.30000001192092896,&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FILL_FORE_SCHEMECOLOR_INDEX" val="1"/>
  <p:tag name="KSO_WM_UNIT_TEXT_FILL_TYPE" val="1"/>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20231715_5*l_h_i*1_2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92.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gradient&quot;:[{&quot;brightness&quot;:0.4000000059604645,&quot;colorType&quot;:1,&quot;foreColorIndex&quot;:5,&quot;pos&quot;:0.30000001192092896,&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FILL_FORE_SCHEMECOLOR_INDEX" val="1"/>
  <p:tag name="KSO_WM_UNIT_TEXT_FILL_TYPE" val="1"/>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1"/>
  <p:tag name="KSO_WM_UNIT_ID" val="diagram20231715_5*l_h_i*1_4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93.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DIAGRAM_VERSION" val="3"/>
  <p:tag name="KSO_WM_DIAGRAM_COLOR_TRICK" val="1"/>
  <p:tag name="KSO_WM_DIAGRAM_COLOR_TEXT_CAN_REMOVE" val="n"/>
  <p:tag name="KSO_WM_UNIT_SUBTYPE" val="a"/>
  <p:tag name="KSO_WM_UNIT_PRESET_TEXT" val="单击此处输入你的项正文，文字是您思想的提炼。"/>
  <p:tag name="KSO_WM_UNIT_NOCLEAR" val="0"/>
  <p:tag name="KSO_WM_UNIT_VALUE" val="4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715_5*l_h_f*1_1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94.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30000001192092896,&quot;colorType&quot;:1,&quot;foreColorIndex&quot;:5,&quot;pos&quot;:0,&quot;transparency&quot;:0},{&quot;brightness&quot;:0,&quot;colorType&quot;:1,&quot;foreColorIndex&quot;:5,&quot;pos&quot;:0.5299999713897705,&quot;transparency&quot;:0}],&quot;type&quot;:3},&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
  <p:tag name="KSO_WM_UNIT_TEXT_FILL_FORE_SCHEMECOLOR_INDEX" val="3"/>
  <p:tag name="KSO_WM_UNIT_TEXT_FILL_TYPE" val="3"/>
  <p:tag name="KSO_WM_DIAGRAM_VERSION" val="3"/>
  <p:tag name="KSO_WM_DIAGRAM_COLOR_TRICK" val="1"/>
  <p:tag name="KSO_WM_DIAGRAM_COLOR_TEXT_CAN_REMOVE" val="n"/>
  <p:tag name="KSO_WM_UNIT_ISCONTENTSTITLE" val="0"/>
  <p:tag name="KSO_WM_UNIT_ISNUMDGMTITLE" val="0"/>
  <p:tag name="KSO_WM_UNIT_PRESET_TEXT" val="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1715_5*l_h_a*1_1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95.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gradient&quot;:[{&quot;brightness&quot;:0.4000000059604645,&quot;colorType&quot;:1,&quot;foreColorIndex&quot;:5,&quot;pos&quot;:0.30000001192092896,&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FILL_FORE_SCHEMECOLOR_INDEX" val="1"/>
  <p:tag name="KSO_WM_UNIT_TEXT_FILL_TYPE" val="1"/>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1"/>
  <p:tag name="KSO_WM_UNIT_ID" val="diagram20231715_5*l_h_i*1_5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96.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gradient&quot;:[{&quot;brightness&quot;:0.4000000059604645,&quot;colorType&quot;:1,&quot;foreColorIndex&quot;:5,&quot;pos&quot;:0.30000001192092896,&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FILL_FORE_SCHEMECOLOR_INDEX" val="1"/>
  <p:tag name="KSO_WM_UNIT_TEXT_FILL_TYPE" val="1"/>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6_1"/>
  <p:tag name="KSO_WM_UNIT_ID" val="diagram20231715_5*l_h_i*1_6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97.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DIAGRAM_VERSION" val="3"/>
  <p:tag name="KSO_WM_DIAGRAM_COLOR_TRICK" val="1"/>
  <p:tag name="KSO_WM_DIAGRAM_COLOR_TEXT_CAN_REMOVE" val="n"/>
  <p:tag name="KSO_WM_UNIT_SUBTYPE" val="a"/>
  <p:tag name="KSO_WM_UNIT_PRESET_TEXT" val="单击此处输入你的项正文，文字是您思想的提炼。"/>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715_5*l_h_f*1_2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98.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30000001192092896,&quot;colorType&quot;:1,&quot;foreColorIndex&quot;:5,&quot;pos&quot;:0,&quot;transparency&quot;:0},{&quot;brightness&quot;:0,&quot;colorType&quot;:1,&quot;foreColorIndex&quot;:5,&quot;pos&quot;:0.5299999713897705,&quot;transparency&quot;:0}],&quot;type&quot;:3},&quot;glow&quot;:{&quot;colorType&quot;:0},&quot;line&quot;:{&quot;type&quot;:0},&quot;shadow&quot;:{&quot;brightness&quot;:0,&quot;colorType&quot;:1,&quot;foreColorIndex&quot;:5,&quot;transparency&quot;:0.8999999761581421},&quot;threeD&quot;:{&quot;curvedSurface&quot;:{&quot;brightness&quot;:0,&quot;colorType&quot;:2,&quot;rgb&quot;:&quot;#000000&quot;},&quot;depth&quot;:{&quot;colorType&quot;:0}}}}"/>
  <p:tag name="KSO_WM_UNIT_TEXT_FILL_FORE_SCHEMECOLOR_INDEX" val="3"/>
  <p:tag name="KSO_WM_UNIT_TEXT_FILL_TYPE" val="3"/>
  <p:tag name="KSO_WM_DIAGRAM_VERSION" val="3"/>
  <p:tag name="KSO_WM_DIAGRAM_COLOR_TRICK" val="1"/>
  <p:tag name="KSO_WM_DIAGRAM_COLOR_TEXT_CAN_REMOVE" val="n"/>
  <p:tag name="KSO_WM_UNIT_ISCONTENTSTITLE" val="0"/>
  <p:tag name="KSO_WM_UNIT_ISNUMDGMTITLE" val="0"/>
  <p:tag name="KSO_WM_UNIT_PRESET_TEXT" val="添加标题"/>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1715_5*l_h_a*1_2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ags/tag99.xml><?xml version="1.0" encoding="utf-8"?>
<p:tagLst xmlns:p="http://schemas.openxmlformats.org/presentationml/2006/main">
  <p:tag name="KSO_WM_DIAGRAM_MAX_ITEMCNT" val="6"/>
  <p:tag name="KSO_WM_DIAGRAM_MIN_ITEMCNT" val="2"/>
  <p:tag name="KSO_WM_DIAGRAM_VIRTUALLY_FRAME" val="{&quot;height&quot;:316.9249949778159,&quot;left&quot;:7.8,&quot;top&quot;:123.87500502218407,&quot;width&quot;:820.62181102362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DIAGRAM_VERSION" val="3"/>
  <p:tag name="KSO_WM_DIAGRAM_COLOR_TRICK" val="1"/>
  <p:tag name="KSO_WM_DIAGRAM_COLOR_TEXT_CAN_REMOVE" val="n"/>
  <p:tag name="KSO_WM_UNIT_SUBTYPE" val="a"/>
  <p:tag name="KSO_WM_UNIT_PRESET_TEXT" val="单击此处输入你的项正文，文字是您思想的提炼。"/>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715_5*l_h_f*1_3_1"/>
  <p:tag name="KSO_WM_TEMPLATE_CATEGORY" val="diagram"/>
  <p:tag name="KSO_WM_TEMPLATE_INDEX" val="20231715"/>
  <p:tag name="KSO_WM_UNIT_LAYERLEVEL" val="1_1_1"/>
  <p:tag name="KSO_WM_TAG_VERSION" val="3.0"/>
  <p:tag name="KSO_WM_BEAUTIFY_FLAG" val="#wm#"/>
  <p:tag name="KSO_WM_DIAGRAM_USE_COLOR_VALUE" val="{&quot;color_scheme&quot;:1,&quot;color_type&quot;:1,&quot;theme_color_indexes&quot;:[]}"/>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5237</Words>
  <Application>WPS 演示</Application>
  <PresentationFormat>宽屏</PresentationFormat>
  <Paragraphs>710</Paragraphs>
  <Slides>48</Slides>
  <Notes>4</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48</vt:i4>
      </vt:variant>
    </vt:vector>
  </HeadingPairs>
  <TitlesOfParts>
    <vt:vector size="61" baseType="lpstr">
      <vt:lpstr>Arial</vt:lpstr>
      <vt:lpstr>宋体</vt:lpstr>
      <vt:lpstr>Wingdings</vt:lpstr>
      <vt:lpstr>Wingdings</vt:lpstr>
      <vt:lpstr>Times New Roman</vt:lpstr>
      <vt:lpstr>微软雅黑</vt:lpstr>
      <vt:lpstr>方正鲁迅行书 简</vt:lpstr>
      <vt:lpstr>字魂105号-简雅黑</vt:lpstr>
      <vt:lpstr>楷体</vt:lpstr>
      <vt:lpstr>黑体</vt:lpstr>
      <vt:lpstr>Arial Unicode MS</vt:lpstr>
      <vt:lpstr>Calibri</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周斌</cp:lastModifiedBy>
  <cp:revision>1065</cp:revision>
  <dcterms:created xsi:type="dcterms:W3CDTF">2019-06-19T02:08:00Z</dcterms:created>
  <dcterms:modified xsi:type="dcterms:W3CDTF">2024-07-12T03:21:50Z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2052-12.1.0.17147</vt:lpwstr>
  </property>
  <property fmtid="{D5CDD505-2E9C-101B-9397-08002B2CF9AE}" pid="3" name="ICV">
    <vt:lpwstr>4A08920630294F519D0D0B7F574BA6F0_11</vt:lpwstr>
  </property>
</Properties>
</file>